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9"/>
  </p:notesMasterIdLst>
  <p:sldIdLst>
    <p:sldId id="372" r:id="rId2"/>
    <p:sldId id="366" r:id="rId3"/>
    <p:sldId id="373" r:id="rId4"/>
    <p:sldId id="367" r:id="rId5"/>
    <p:sldId id="374" r:id="rId6"/>
    <p:sldId id="377" r:id="rId7"/>
    <p:sldId id="381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76" r:id="rId25"/>
    <p:sldId id="399" r:id="rId26"/>
    <p:sldId id="400" r:id="rId27"/>
    <p:sldId id="401" r:id="rId28"/>
    <p:sldId id="290" r:id="rId29"/>
    <p:sldId id="292" r:id="rId30"/>
    <p:sldId id="379" r:id="rId31"/>
    <p:sldId id="328" r:id="rId32"/>
    <p:sldId id="329" r:id="rId33"/>
    <p:sldId id="380" r:id="rId34"/>
    <p:sldId id="331" r:id="rId35"/>
    <p:sldId id="334" r:id="rId36"/>
    <p:sldId id="335" r:id="rId37"/>
    <p:sldId id="336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AF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20"/>
    <p:restoredTop sz="87619" autoAdjust="0"/>
  </p:normalViewPr>
  <p:slideViewPr>
    <p:cSldViewPr>
      <p:cViewPr varScale="1">
        <p:scale>
          <a:sx n="111" d="100"/>
          <a:sy n="111" d="100"/>
        </p:scale>
        <p:origin x="2800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0F1E7-215F-4D63-A3F6-108B01548A2C}" type="datetimeFigureOut">
              <a:rPr lang="en-SG" smtClean="0"/>
              <a:t>18/2/22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FF904-BDD6-4974-B31A-CDC61B0170D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792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5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FF904-BDD6-4974-B31A-CDC61B0170DC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24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rational player never chooses the dominating strategy: silent. So, he will choose confess.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FF904-BDD6-4974-B31A-CDC61B0170DC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0863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one want to escape from this stable point. This </a:t>
            </a:r>
            <a:r>
              <a:rPr lang="en-US"/>
              <a:t>is equilibrium.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FF904-BDD6-4974-B31A-CDC61B0170DC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3541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CC5496-111B-4A37-8D7B-AC554E61AC9F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7388"/>
            <a:ext cx="4584700" cy="3440112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9838" cy="41275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345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>
                <a:sym typeface="Wingdings" pitchFamily="2" charset="2"/>
              </a:rPr>
              <a:t>3000, collapse the set to one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FF904-BDD6-4974-B31A-CDC61B0170DC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2680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FF904-BDD6-4974-B31A-CDC61B0170DC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1787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FF904-BDD6-4974-B31A-CDC61B0170DC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0046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CC5496-111B-4A37-8D7B-AC554E61AC9F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7388"/>
            <a:ext cx="4584700" cy="3440112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9838" cy="41275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Usually happen in real-time game.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But not in turn based.</a:t>
            </a:r>
          </a:p>
          <a:p>
            <a:pPr marL="0" marR="0" lvl="0" indent="0" algn="l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SG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mixed strategy Nash equilibrium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involves at least one player playing a randomized </a:t>
            </a:r>
            <a:r>
              <a:rPr lang="en-SG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no player being able to increase his or her expected payoff by playing an alternate </a:t>
            </a:r>
            <a:r>
              <a:rPr lang="en-SG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247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CC5496-111B-4A37-8D7B-AC554E61AC9F}" type="slidenum">
              <a:rPr lang="en-US" altLang="en-US" smtClean="0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7388"/>
            <a:ext cx="4584700" cy="3440112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9838" cy="41275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Though the result is Scissors, but it is not stable, because if red stays in scissor, blue will rock.</a:t>
            </a:r>
          </a:p>
        </p:txBody>
      </p:sp>
    </p:spTree>
    <p:extLst>
      <p:ext uri="{BB962C8B-B14F-4D97-AF65-F5344CB8AC3E}">
        <p14:creationId xmlns:p14="http://schemas.microsoft.com/office/powerpoint/2010/main" val="4087572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CC5496-111B-4A37-8D7B-AC554E61AC9F}" type="slidenum">
              <a:rPr lang="en-US" altLang="en-US" smtClean="0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7388"/>
            <a:ext cx="4584700" cy="3440112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9838" cy="41275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Usually happen in real-time game.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But not in turn based.</a:t>
            </a:r>
          </a:p>
          <a:p>
            <a:pPr marL="0" marR="0" lvl="0" indent="0" algn="l" defTabSz="9143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SG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mixed strategy Nash equilibrium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involves at least one player playing a randomized </a:t>
            </a:r>
            <a:r>
              <a:rPr lang="en-SG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no player being able to increase his or her expected payoff by playing an alternate </a:t>
            </a:r>
            <a:r>
              <a:rPr lang="en-SG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15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 is a unique probability distribution over the strategies. So, I say, some one who causes the accident, is because that guy is stupid, not 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FF904-BDD6-4974-B31A-CDC61B0170DC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2074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utility function: If you are carry your utility is how much gold you earn, if you are support, your utility is how vision control, how telescope, how many wild</a:t>
            </a:r>
            <a:r>
              <a:rPr lang="zh-CN" altLang="en-US" dirty="0"/>
              <a:t> </a:t>
            </a:r>
            <a:r>
              <a:rPr lang="en-US" altLang="zh-CN" dirty="0"/>
              <a:t>creatures</a:t>
            </a:r>
            <a:r>
              <a:rPr lang="en-US" dirty="0"/>
              <a:t> stacks.</a:t>
            </a:r>
          </a:p>
          <a:p>
            <a:r>
              <a:rPr lang="en-US" dirty="0"/>
              <a:t>Actions: different heroes have different skills.</a:t>
            </a:r>
          </a:p>
          <a:p>
            <a:r>
              <a:rPr lang="en-US" dirty="0"/>
              <a:t>Do you think adv search is a subset of game theory, or vice versa?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FF904-BDD6-4974-B31A-CDC61B0170DC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5742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Counterfactual Regret(CFR) Minimization: very like the heuristic function used in previous lectures. A fast estimation of the future regrets.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FF904-BDD6-4974-B31A-CDC61B0170DC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73108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	cannot guarantee 100% security must</a:t>
            </a:r>
            <a:r>
              <a:rPr lang="en-US" baseline="0" dirty="0"/>
              <a:t> optimize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defTabSz="481629">
              <a:defRPr/>
            </a:pPr>
            <a:fld id="{6F3AB092-71C7-B946-87F4-E7488F832D47}" type="slidenum">
              <a:rPr lang="en-US" smtClean="0">
                <a:ea typeface="ＭＳ Ｐゴシック" charset="-128"/>
                <a:cs typeface="ＭＳ Ｐゴシック" charset="-128"/>
              </a:rPr>
              <a:pPr defTabSz="481629">
                <a:defRPr/>
              </a:pPr>
              <a:t>31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7527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Not looking for Nash equilibrium of simultaneous move game</a:t>
            </a:r>
          </a:p>
        </p:txBody>
      </p:sp>
    </p:spTree>
    <p:extLst>
      <p:ext uri="{BB962C8B-B14F-4D97-AF65-F5344CB8AC3E}">
        <p14:creationId xmlns:p14="http://schemas.microsoft.com/office/powerpoint/2010/main" val="3382005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FF904-BDD6-4974-B31A-CDC61B0170DC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4797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3" name="Rectangle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773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044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03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FF904-BDD6-4974-B31A-CDC61B0170DC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4426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CC5496-111B-4A37-8D7B-AC554E61AC9F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7388"/>
            <a:ext cx="4584700" cy="3440112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9838" cy="41275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 will use only a simple example. You can consider this as a game matrix instead of a game tree in adversarial example. What’s the key difference between tic-tac toe, and this game? Present at the same time.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330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CC5496-111B-4A37-8D7B-AC554E61AC9F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7388"/>
            <a:ext cx="4584700" cy="3440112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9838" cy="41275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In adv search, each agent is also selfish.</a:t>
            </a:r>
          </a:p>
        </p:txBody>
      </p:sp>
    </p:spTree>
    <p:extLst>
      <p:ext uri="{BB962C8B-B14F-4D97-AF65-F5344CB8AC3E}">
        <p14:creationId xmlns:p14="http://schemas.microsoft.com/office/powerpoint/2010/main" val="2909348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CC5496-111B-4A37-8D7B-AC554E61AC9F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7388"/>
            <a:ext cx="4584700" cy="3440112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9838" cy="41275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Neijuan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1012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FF904-BDD6-4974-B31A-CDC61B0170DC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0839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Confess always leads to better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FF904-BDD6-4974-B31A-CDC61B0170DC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2053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dominates mean? Given varying blue’s action, we’ve found the red’s </a:t>
            </a:r>
            <a:r>
              <a:rPr lang="en-US" dirty="0" err="1"/>
              <a:t>stragy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FF904-BDD6-4974-B31A-CDC61B0170DC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765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BEA79-4D67-4C6B-A7F4-028664221CBD}" type="datetime1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0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9144000" cy="139618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A293B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0"/>
          </a:p>
        </p:txBody>
      </p:sp>
      <p:pic>
        <p:nvPicPr>
          <p:cNvPr id="8" name="Picture 2" descr="Artificial Intelligence, Ai, Robot, Android, Droid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540" y="167744"/>
            <a:ext cx="1225590" cy="10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3633"/>
            <a:ext cx="8229600" cy="724255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34164-957D-4889-B5C9-B515A72C1044}" type="datetime1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521956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0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1"/>
            <a:ext cx="82296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D62D-B2C1-4D0D-A903-03855D986C17}" type="datetime1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83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0818-6419-4F3D-A2FA-4CB25580D982}" type="datetime1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8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7"/>
            <a:ext cx="4040188" cy="36284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85499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494757"/>
            <a:ext cx="4041775" cy="36284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DA306-9933-4A68-883C-D2332D84C7B6}" type="datetime1">
              <a:rPr lang="en-US" smtClean="0"/>
              <a:t>2/18/22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3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90ED8-F959-402D-95E4-7A8E12B0759D}" type="datetime1">
              <a:rPr lang="en-US" smtClean="0"/>
              <a:t>2/18/22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8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5524-E414-421A-B48C-16C08717B42F}" type="datetime1">
              <a:rPr lang="en-US" smtClean="0"/>
              <a:t>2/18/22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22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788617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2125147"/>
            <a:ext cx="3008313" cy="40616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1CC46-A893-4C13-AB87-9162BB31170A}" type="datetime1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85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1E14-E7BF-42E7-B915-030DC5D27B49}" type="datetime1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27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5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E47A1D74-DB63-4466-A9FD-AEC898364379}" type="datetime1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255"/>
            <a:ext cx="9144000" cy="38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5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9.gif"/><Relationship Id="rId7" Type="http://schemas.openxmlformats.org/officeDocument/2006/relationships/hyperlink" Target="http://www.google.com.hk/url?sa=i&amp;source=images&amp;cd=&amp;cad=rja&amp;docid=HNLISeBcg2u2rM&amp;tbnid=6auoPFrBXZBHxM:&amp;ved=0CAUQjRw&amp;url=http://digetech.net/blogs/&amp;ei=14MEUpGfLayViQeYpYHoCQ&amp;psig=AFQjCNGBo0hygPpJ5NagffyRtwnUYRWFpA&amp;ust=1376113929799152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10" Type="http://schemas.openxmlformats.org/officeDocument/2006/relationships/image" Target="../media/image34.jpeg"/><Relationship Id="rId4" Type="http://schemas.openxmlformats.org/officeDocument/2006/relationships/image" Target="../media/image30.jpeg"/><Relationship Id="rId9" Type="http://schemas.openxmlformats.org/officeDocument/2006/relationships/hyperlink" Target="http://www.google.com/url?sa=i&amp;rct=j&amp;q=crime%20scene%20%22do%20not%20cross%22%20sheriff&amp;source=images&amp;cd=&amp;docid=sGN8q2YxmGozkM&amp;tbnid=pRqo613IohbzLM:&amp;ved=0CAUQjRw&amp;url=http://www.nydailynews.com/news/crime/velvet-rope-cops-new-police-tape-designed-gawkers-sullying-crime-scenes-article-1.434834&amp;ei=AuEIUtnqDcHXyAGqt4GoAQ&amp;bvm=bv.50500085,d.b2I&amp;psig=AFQjCNElnQmYZl_xvecRHSovFhQOe_ZomA&amp;ust=1376399963867157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tiff"/><Relationship Id="rId18" Type="http://schemas.openxmlformats.org/officeDocument/2006/relationships/image" Target="../media/image49.png"/><Relationship Id="rId3" Type="http://schemas.openxmlformats.org/officeDocument/2006/relationships/image" Target="../media/image38.jpeg"/><Relationship Id="rId7" Type="http://schemas.openxmlformats.org/officeDocument/2006/relationships/hyperlink" Target="http://www.google.com/url?sa=i&amp;rct=j&amp;q=staten+island+ferry+coast+guard+patrol&amp;source=images&amp;cd=&amp;cad=rja&amp;docid=53knJak73ne2EM&amp;tbnid=5WvOp1fzJnxbQM:&amp;ved=0CAUQjRw&amp;url=http://www.facebook.com/USCGNEWYORKCITY&amp;ei=xH94UZ-XH6b8igKkhoGwCA&amp;bvm=bv.45645796,d.cGE&amp;psig=AFQjCNE9isrfcE6EBfOZP3sT-UOfN5VAxw&amp;ust=1366937750751749" TargetMode="External"/><Relationship Id="rId12" Type="http://schemas.openxmlformats.org/officeDocument/2006/relationships/image" Target="../media/image44.jpg"/><Relationship Id="rId17" Type="http://schemas.openxmlformats.org/officeDocument/2006/relationships/image" Target="../media/image48.jpeg"/><Relationship Id="rId2" Type="http://schemas.openxmlformats.org/officeDocument/2006/relationships/image" Target="../media/image37.jpeg"/><Relationship Id="rId16" Type="http://schemas.openxmlformats.org/officeDocument/2006/relationships/image" Target="../media/image47.jpeg"/><Relationship Id="rId20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11" Type="http://schemas.openxmlformats.org/officeDocument/2006/relationships/image" Target="../media/image43.jpeg"/><Relationship Id="rId5" Type="http://schemas.openxmlformats.org/officeDocument/2006/relationships/hyperlink" Target="http://www.google.com/url?sa=i&amp;rct=j&amp;q=LA+METRO+PATROL+LA+Sheriff+Department+K9&amp;source=images&amp;cd=&amp;cad=rja&amp;docid=wwAL3H7OpocRlM&amp;tbnid=nvKbrqkrZ1PKJM:&amp;ved=0CAUQjRw&amp;url=http://www.metro-magazine.com/article/story/2011/07/us-rail-ready-for-security-challenges.aspx&amp;ei=RETjUe_NKIKEygGI_YH4CA&amp;bvm=bv.48705608,d.aWc&amp;psig=AFQjCNFsVcI5ayqRgQlbKy1Wk63fhlrcxQ&amp;ust=1373935032026970" TargetMode="External"/><Relationship Id="rId15" Type="http://schemas.openxmlformats.org/officeDocument/2006/relationships/image" Target="../media/image46.jpeg"/><Relationship Id="rId10" Type="http://schemas.openxmlformats.org/officeDocument/2006/relationships/image" Target="../media/image42.jpeg"/><Relationship Id="rId19" Type="http://schemas.openxmlformats.org/officeDocument/2006/relationships/image" Target="../media/image50.jpeg"/><Relationship Id="rId4" Type="http://schemas.openxmlformats.org/officeDocument/2006/relationships/image" Target="../media/image39.jpeg"/><Relationship Id="rId9" Type="http://schemas.microsoft.com/office/2007/relationships/hdphoto" Target="../media/hdphoto2.wdp"/><Relationship Id="rId14" Type="http://schemas.openxmlformats.org/officeDocument/2006/relationships/hyperlink" Target="http://www.google.com/url?sa=i&amp;rct=j&amp;q=&amp;esrc=s&amp;frm=1&amp;source=images&amp;cd=&amp;cad=rja&amp;docid=wpBcwjxieLDbgM&amp;tbnid=vaE0_oKQu3-xsM:&amp;ved=0CAUQjRw&amp;url=http://www.greenvitals.net/greenvitalsnet/2010/7/27/experts-reassure-public-of-seafood-safety-as-gulf-of-mexico.html&amp;ei=11eFUbjrMYmE9QShjoDIDQ&amp;psig=AFQjCNHqi3MFAnwoI9j_WGuQMTwoAp05Bw&amp;ust=1367779384259717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8.png"/><Relationship Id="rId3" Type="http://schemas.microsoft.com/office/2007/relationships/media" Target="../media/media2.wmv"/><Relationship Id="rId7" Type="http://schemas.openxmlformats.org/officeDocument/2006/relationships/notesSlide" Target="../notesSlides/notesSlide24.xml"/><Relationship Id="rId12" Type="http://schemas.openxmlformats.org/officeDocument/2006/relationships/image" Target="../media/image57.jpe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6.png"/><Relationship Id="rId5" Type="http://schemas.openxmlformats.org/officeDocument/2006/relationships/video" Target="../media/media3.wmv"/><Relationship Id="rId15" Type="http://schemas.openxmlformats.org/officeDocument/2006/relationships/image" Target="../media/image60.png"/><Relationship Id="rId10" Type="http://schemas.microsoft.com/office/2007/relationships/hdphoto" Target="../media/hdphoto3.wdp"/><Relationship Id="rId4" Type="http://schemas.microsoft.com/office/2007/relationships/media" Target="../media/media3.wmv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openxmlformats.org/officeDocument/2006/relationships/image" Target="../media/image61.emf"/><Relationship Id="rId7" Type="http://schemas.openxmlformats.org/officeDocument/2006/relationships/image" Target="../media/image65.png"/><Relationship Id="rId12" Type="http://schemas.microsoft.com/office/2007/relationships/hdphoto" Target="../media/hdphoto4.wdp"/><Relationship Id="rId17" Type="http://schemas.microsoft.com/office/2007/relationships/hdphoto" Target="../media/hdphoto6.wdp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11" Type="http://schemas.openxmlformats.org/officeDocument/2006/relationships/image" Target="../media/image69.png"/><Relationship Id="rId5" Type="http://schemas.openxmlformats.org/officeDocument/2006/relationships/image" Target="../media/image63.jpeg"/><Relationship Id="rId15" Type="http://schemas.openxmlformats.org/officeDocument/2006/relationships/image" Target="../media/image71.jpeg"/><Relationship Id="rId10" Type="http://schemas.openxmlformats.org/officeDocument/2006/relationships/image" Target="../media/image68.png"/><Relationship Id="rId4" Type="http://schemas.openxmlformats.org/officeDocument/2006/relationships/image" Target="../media/image62.emf"/><Relationship Id="rId9" Type="http://schemas.openxmlformats.org/officeDocument/2006/relationships/image" Target="../media/image67.png"/><Relationship Id="rId14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jpeg"/><Relationship Id="rId4" Type="http://schemas.microsoft.com/office/2007/relationships/hdphoto" Target="../media/hdphoto7.wdp"/><Relationship Id="rId9" Type="http://schemas.openxmlformats.org/officeDocument/2006/relationships/image" Target="../media/image7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6F3F422-7E65-4AE6-957B-6BA8FF357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188" y="2133600"/>
            <a:ext cx="3859939" cy="1777491"/>
          </a:xfrm>
        </p:spPr>
        <p:txBody>
          <a:bodyPr>
            <a:normAutofit/>
          </a:bodyPr>
          <a:lstStyle/>
          <a:p>
            <a:pPr algn="l"/>
            <a:r>
              <a:rPr lang="en-SG" sz="2700" b="1" dirty="0">
                <a:solidFill>
                  <a:srgbClr val="C00000"/>
                </a:solidFill>
              </a:rPr>
              <a:t>CZ3005</a:t>
            </a:r>
            <a:br>
              <a:rPr lang="en-SG" sz="2700" b="1" dirty="0">
                <a:solidFill>
                  <a:srgbClr val="C00000"/>
                </a:solidFill>
              </a:rPr>
            </a:br>
            <a:r>
              <a:rPr lang="en-SG" sz="2700" b="1" dirty="0">
                <a:solidFill>
                  <a:srgbClr val="C00000"/>
                </a:solidFill>
              </a:rPr>
              <a:t>Artificial Intelligence</a:t>
            </a:r>
            <a:br>
              <a:rPr lang="en-SG" sz="2700" b="1" dirty="0">
                <a:solidFill>
                  <a:srgbClr val="C00000"/>
                </a:solidFill>
              </a:rPr>
            </a:br>
            <a:br>
              <a:rPr lang="en-SG" sz="2700" b="1" dirty="0">
                <a:solidFill>
                  <a:srgbClr val="C00000"/>
                </a:solidFill>
              </a:rPr>
            </a:br>
            <a:r>
              <a:rPr lang="fr-FR" altLang="en-US" sz="2700" b="1" dirty="0">
                <a:solidFill>
                  <a:srgbClr val="C00000"/>
                </a:solidFill>
              </a:rPr>
              <a:t>Game Theory</a:t>
            </a:r>
            <a:endParaRPr lang="en-US" sz="3000" b="1" dirty="0">
              <a:solidFill>
                <a:srgbClr val="C00000"/>
              </a:solidFill>
              <a:cs typeface="Arial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78C811-98ED-4921-954C-DEAADAB6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8637" y="6266571"/>
            <a:ext cx="889274" cy="167419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01377EE-3711-F44A-A43F-BFE45EB6EE9E}"/>
              </a:ext>
            </a:extLst>
          </p:cNvPr>
          <p:cNvSpPr txBox="1">
            <a:spLocks/>
          </p:cNvSpPr>
          <p:nvPr/>
        </p:nvSpPr>
        <p:spPr>
          <a:xfrm>
            <a:off x="169834" y="4191000"/>
            <a:ext cx="3952839" cy="14440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/>
                </a:solidFill>
                <a:cs typeface="Arial"/>
              </a:rPr>
              <a:t>Asst/P </a:t>
            </a:r>
            <a:r>
              <a:rPr lang="en-US" sz="1800" dirty="0" err="1">
                <a:solidFill>
                  <a:schemeClr val="tx1"/>
                </a:solidFill>
                <a:cs typeface="Arial"/>
              </a:rPr>
              <a:t>Hanwang</a:t>
            </a:r>
            <a:r>
              <a:rPr lang="en-US" sz="1800" dirty="0">
                <a:solidFill>
                  <a:schemeClr val="tx1"/>
                </a:solidFill>
                <a:cs typeface="Arial"/>
              </a:rPr>
              <a:t> Zhang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/>
            </a:endParaRPr>
          </a:p>
          <a:p>
            <a:pPr algn="l"/>
            <a:r>
              <a:rPr lang="en-US" altLang="zh-CN" sz="1800" dirty="0">
                <a:solidFill>
                  <a:schemeClr val="tx1"/>
                </a:solidFill>
              </a:rPr>
              <a:t>https://</a:t>
            </a:r>
            <a:r>
              <a:rPr lang="en-US" altLang="zh-CN" sz="1800" dirty="0" err="1">
                <a:solidFill>
                  <a:schemeClr val="tx1"/>
                </a:solidFill>
              </a:rPr>
              <a:t>personal.ntu.edu.sg</a:t>
            </a:r>
            <a:r>
              <a:rPr lang="en-US" altLang="zh-CN" sz="1800" dirty="0">
                <a:solidFill>
                  <a:schemeClr val="tx1"/>
                </a:solidFill>
              </a:rPr>
              <a:t>/</a:t>
            </a:r>
            <a:r>
              <a:rPr lang="en-US" altLang="zh-CN" sz="1800" dirty="0" err="1">
                <a:solidFill>
                  <a:schemeClr val="tx1"/>
                </a:solidFill>
              </a:rPr>
              <a:t>hanwangzhang</a:t>
            </a:r>
            <a:r>
              <a:rPr lang="en-US" altLang="zh-CN" sz="1800" dirty="0">
                <a:solidFill>
                  <a:schemeClr val="tx1"/>
                </a:solidFill>
              </a:rPr>
              <a:t>/ </a:t>
            </a:r>
          </a:p>
          <a:p>
            <a:pPr algn="l"/>
            <a:r>
              <a:rPr lang="en-US" altLang="zh-CN" sz="1800" i="1" dirty="0">
                <a:solidFill>
                  <a:schemeClr val="tx1"/>
                </a:solidFill>
              </a:rPr>
              <a:t>Email</a:t>
            </a:r>
            <a:r>
              <a:rPr lang="en-US" altLang="zh-CN" sz="1800" dirty="0">
                <a:solidFill>
                  <a:schemeClr val="tx1"/>
                </a:solidFill>
              </a:rPr>
              <a:t>: </a:t>
            </a:r>
            <a:r>
              <a:rPr lang="en-US" altLang="zh-CN" sz="1800" dirty="0" err="1">
                <a:solidFill>
                  <a:schemeClr val="tx1"/>
                </a:solidFill>
              </a:rPr>
              <a:t>hanwangzhang@ntu.edu.sg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algn="l"/>
            <a:r>
              <a:rPr lang="en-US" altLang="zh-CN" sz="1800" i="1" dirty="0">
                <a:solidFill>
                  <a:schemeClr val="tx1"/>
                </a:solidFill>
              </a:rPr>
              <a:t>Office</a:t>
            </a:r>
            <a:r>
              <a:rPr lang="en-US" altLang="zh-CN" sz="1800" dirty="0">
                <a:solidFill>
                  <a:schemeClr val="tx1"/>
                </a:solidFill>
              </a:rPr>
              <a:t>: N4-02c-87</a:t>
            </a:r>
          </a:p>
        </p:txBody>
      </p:sp>
    </p:spTree>
    <p:extLst>
      <p:ext uri="{BB962C8B-B14F-4D97-AF65-F5344CB8AC3E}">
        <p14:creationId xmlns:p14="http://schemas.microsoft.com/office/powerpoint/2010/main" val="34182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AB58B-BBBE-B94C-B0C8-2038ADE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1F6DC-BF72-0A45-929A-C60AF00226F5}"/>
              </a:ext>
            </a:extLst>
          </p:cNvPr>
          <p:cNvSpPr/>
          <p:nvPr/>
        </p:nvSpPr>
        <p:spPr>
          <a:xfrm>
            <a:off x="274320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>
                  <a:solidFill>
                    <a:srgbClr val="FF0000"/>
                  </a:solidFill>
                </a:ln>
              </a:rPr>
              <a:t>5</a:t>
            </a:r>
            <a:r>
              <a:rPr lang="en-US" sz="5400" dirty="0"/>
              <a:t>,</a:t>
            </a:r>
            <a:r>
              <a:rPr lang="en-US" sz="5400" dirty="0">
                <a:ln>
                  <a:solidFill>
                    <a:srgbClr val="160AFC"/>
                  </a:solidFill>
                </a:ln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BD2682-8F88-8F43-86B8-FA4624F92A1D}"/>
              </a:ext>
            </a:extLst>
          </p:cNvPr>
          <p:cNvSpPr/>
          <p:nvPr/>
        </p:nvSpPr>
        <p:spPr>
          <a:xfrm>
            <a:off x="2743200" y="4038599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20</a:t>
            </a:r>
            <a:r>
              <a:rPr lang="en-US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0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4CC0FF-3D70-8E4C-ADE4-C6A725A57CCA}"/>
              </a:ext>
            </a:extLst>
          </p:cNvPr>
          <p:cNvSpPr/>
          <p:nvPr/>
        </p:nvSpPr>
        <p:spPr>
          <a:xfrm>
            <a:off x="464820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0</a:t>
            </a:r>
            <a:r>
              <a:rPr lang="en-US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20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917FC3-FC0C-B24F-ADB9-A7C164480897}"/>
              </a:ext>
            </a:extLst>
          </p:cNvPr>
          <p:cNvSpPr/>
          <p:nvPr/>
        </p:nvSpPr>
        <p:spPr>
          <a:xfrm>
            <a:off x="4648200" y="4038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1</a:t>
            </a:r>
            <a:r>
              <a:rPr lang="en-US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1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A6149-69FE-454F-A1FA-644BEFED7B33}"/>
              </a:ext>
            </a:extLst>
          </p:cNvPr>
          <p:cNvSpPr txBox="1"/>
          <p:nvPr/>
        </p:nvSpPr>
        <p:spPr>
          <a:xfrm rot="16200000">
            <a:off x="2039353" y="3076545"/>
            <a:ext cx="1007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Confess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55B77-F7DC-9945-BA41-13EC53D011CA}"/>
              </a:ext>
            </a:extLst>
          </p:cNvPr>
          <p:cNvSpPr txBox="1"/>
          <p:nvPr/>
        </p:nvSpPr>
        <p:spPr>
          <a:xfrm rot="16200000">
            <a:off x="2150634" y="4600544"/>
            <a:ext cx="785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Silent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2EB48-5CB5-A744-9286-CB987B89AAEB}"/>
              </a:ext>
            </a:extLst>
          </p:cNvPr>
          <p:cNvSpPr txBox="1"/>
          <p:nvPr/>
        </p:nvSpPr>
        <p:spPr>
          <a:xfrm>
            <a:off x="3191908" y="2102458"/>
            <a:ext cx="1007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Confess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E656EE-435A-7145-9331-6667697F2B34}"/>
              </a:ext>
            </a:extLst>
          </p:cNvPr>
          <p:cNvSpPr txBox="1"/>
          <p:nvPr/>
        </p:nvSpPr>
        <p:spPr>
          <a:xfrm>
            <a:off x="5096908" y="2102458"/>
            <a:ext cx="785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Silent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E2DAD4E-AB3B-DA44-8A42-2C7FB22F6A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Let’s look at Red: Silent dominates Confess</a:t>
            </a:r>
          </a:p>
        </p:txBody>
      </p:sp>
    </p:spTree>
    <p:extLst>
      <p:ext uri="{BB962C8B-B14F-4D97-AF65-F5344CB8AC3E}">
        <p14:creationId xmlns:p14="http://schemas.microsoft.com/office/powerpoint/2010/main" val="318532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AB58B-BBBE-B94C-B0C8-2038ADE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1F6DC-BF72-0A45-929A-C60AF00226F5}"/>
              </a:ext>
            </a:extLst>
          </p:cNvPr>
          <p:cNvSpPr/>
          <p:nvPr/>
        </p:nvSpPr>
        <p:spPr>
          <a:xfrm>
            <a:off x="274320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</a:rPr>
              <a:t>5</a:t>
            </a:r>
            <a:r>
              <a:rPr lang="en-US" sz="5400" dirty="0"/>
              <a:t>,</a:t>
            </a:r>
            <a:r>
              <a:rPr lang="en-US" sz="5400" dirty="0">
                <a:ln>
                  <a:solidFill>
                    <a:srgbClr val="160AFC"/>
                  </a:solidFill>
                </a:ln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4CC0FF-3D70-8E4C-ADE4-C6A725A57CCA}"/>
              </a:ext>
            </a:extLst>
          </p:cNvPr>
          <p:cNvSpPr/>
          <p:nvPr/>
        </p:nvSpPr>
        <p:spPr>
          <a:xfrm>
            <a:off x="464820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0</a:t>
            </a:r>
            <a:r>
              <a:rPr lang="en-US" sz="5400" dirty="0"/>
              <a:t>,</a:t>
            </a:r>
            <a:r>
              <a:rPr lang="en-US" altLang="zh-CN" sz="5400" dirty="0">
                <a:ln>
                  <a:solidFill>
                    <a:srgbClr val="160AFC"/>
                  </a:solidFill>
                </a:ln>
              </a:rPr>
              <a:t>20</a:t>
            </a:r>
            <a:endParaRPr lang="en-US" sz="5400" dirty="0">
              <a:ln>
                <a:solidFill>
                  <a:srgbClr val="160AFC"/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A6149-69FE-454F-A1FA-644BEFED7B33}"/>
              </a:ext>
            </a:extLst>
          </p:cNvPr>
          <p:cNvSpPr txBox="1"/>
          <p:nvPr/>
        </p:nvSpPr>
        <p:spPr>
          <a:xfrm rot="16200000">
            <a:off x="2039353" y="3076545"/>
            <a:ext cx="1007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Confess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2EB48-5CB5-A744-9286-CB987B89AAEB}"/>
              </a:ext>
            </a:extLst>
          </p:cNvPr>
          <p:cNvSpPr txBox="1"/>
          <p:nvPr/>
        </p:nvSpPr>
        <p:spPr>
          <a:xfrm>
            <a:off x="3191908" y="2102458"/>
            <a:ext cx="1007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Confess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E656EE-435A-7145-9331-6667697F2B34}"/>
              </a:ext>
            </a:extLst>
          </p:cNvPr>
          <p:cNvSpPr txBox="1"/>
          <p:nvPr/>
        </p:nvSpPr>
        <p:spPr>
          <a:xfrm>
            <a:off x="5096908" y="2102458"/>
            <a:ext cx="785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Silent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E2DAD4E-AB3B-DA44-8A42-2C7FB22F6A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Let’s look at </a:t>
            </a:r>
            <a:r>
              <a:rPr lang="en-US" altLang="zh-CN" dirty="0"/>
              <a:t>Blue</a:t>
            </a:r>
            <a:r>
              <a:rPr lang="en-US" altLang="en-US" dirty="0"/>
              <a:t> when </a:t>
            </a:r>
            <a:r>
              <a:rPr lang="en-US" altLang="zh-CN" dirty="0"/>
              <a:t>Red</a:t>
            </a:r>
            <a:r>
              <a:rPr lang="en-US" altLang="en-US" dirty="0"/>
              <a:t> “confess”</a:t>
            </a:r>
          </a:p>
        </p:txBody>
      </p:sp>
    </p:spTree>
    <p:extLst>
      <p:ext uri="{BB962C8B-B14F-4D97-AF65-F5344CB8AC3E}">
        <p14:creationId xmlns:p14="http://schemas.microsoft.com/office/powerpoint/2010/main" val="231314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AB58B-BBBE-B94C-B0C8-2038ADE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BD2682-8F88-8F43-86B8-FA4624F92A1D}"/>
              </a:ext>
            </a:extLst>
          </p:cNvPr>
          <p:cNvSpPr/>
          <p:nvPr/>
        </p:nvSpPr>
        <p:spPr>
          <a:xfrm>
            <a:off x="2743200" y="4038599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</a:rPr>
              <a:t>20</a:t>
            </a:r>
            <a:r>
              <a:rPr lang="en-US" sz="5400" dirty="0"/>
              <a:t>,</a:t>
            </a:r>
            <a:r>
              <a:rPr lang="en-US" altLang="zh-CN" sz="5400" dirty="0">
                <a:ln>
                  <a:solidFill>
                    <a:srgbClr val="160AFC"/>
                  </a:solidFill>
                </a:ln>
              </a:rPr>
              <a:t>0</a:t>
            </a:r>
            <a:endParaRPr lang="en-US" sz="5400" dirty="0">
              <a:ln>
                <a:solidFill>
                  <a:srgbClr val="160AFC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917FC3-FC0C-B24F-ADB9-A7C164480897}"/>
              </a:ext>
            </a:extLst>
          </p:cNvPr>
          <p:cNvSpPr/>
          <p:nvPr/>
        </p:nvSpPr>
        <p:spPr>
          <a:xfrm>
            <a:off x="4648200" y="4038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1</a:t>
            </a:r>
            <a:r>
              <a:rPr lang="en-US" sz="5400" dirty="0"/>
              <a:t>,</a:t>
            </a:r>
            <a:r>
              <a:rPr lang="en-US" altLang="zh-CN" sz="5400" dirty="0">
                <a:ln>
                  <a:solidFill>
                    <a:srgbClr val="160AFC"/>
                  </a:solidFill>
                </a:ln>
              </a:rPr>
              <a:t>1</a:t>
            </a:r>
            <a:endParaRPr lang="en-US" sz="5400" dirty="0">
              <a:ln>
                <a:solidFill>
                  <a:srgbClr val="160AFC"/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55B77-F7DC-9945-BA41-13EC53D011CA}"/>
              </a:ext>
            </a:extLst>
          </p:cNvPr>
          <p:cNvSpPr txBox="1"/>
          <p:nvPr/>
        </p:nvSpPr>
        <p:spPr>
          <a:xfrm rot="16200000">
            <a:off x="2150634" y="4600544"/>
            <a:ext cx="785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Silent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2EB48-5CB5-A744-9286-CB987B89AAEB}"/>
              </a:ext>
            </a:extLst>
          </p:cNvPr>
          <p:cNvSpPr txBox="1"/>
          <p:nvPr/>
        </p:nvSpPr>
        <p:spPr>
          <a:xfrm>
            <a:off x="3191908" y="2102458"/>
            <a:ext cx="1007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Confess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E656EE-435A-7145-9331-6667697F2B34}"/>
              </a:ext>
            </a:extLst>
          </p:cNvPr>
          <p:cNvSpPr txBox="1"/>
          <p:nvPr/>
        </p:nvSpPr>
        <p:spPr>
          <a:xfrm>
            <a:off x="5096908" y="2102458"/>
            <a:ext cx="785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Silent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E2DAD4E-AB3B-DA44-8A42-2C7FB22F6A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Let’s look at </a:t>
            </a:r>
            <a:r>
              <a:rPr lang="en-US" altLang="zh-CN" dirty="0"/>
              <a:t>Blue</a:t>
            </a:r>
            <a:r>
              <a:rPr lang="en-US" altLang="en-US" dirty="0"/>
              <a:t> when </a:t>
            </a:r>
            <a:r>
              <a:rPr lang="en-US" altLang="zh-CN" dirty="0"/>
              <a:t>Red</a:t>
            </a:r>
            <a:r>
              <a:rPr lang="en-US" altLang="en-US" dirty="0"/>
              <a:t> “</a:t>
            </a:r>
            <a:r>
              <a:rPr lang="en-US" altLang="zh-CN" dirty="0"/>
              <a:t>silent</a:t>
            </a:r>
            <a:r>
              <a:rPr lang="en-US" alt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5302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AB58B-BBBE-B94C-B0C8-2038ADE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1F6DC-BF72-0A45-929A-C60AF00226F5}"/>
              </a:ext>
            </a:extLst>
          </p:cNvPr>
          <p:cNvSpPr/>
          <p:nvPr/>
        </p:nvSpPr>
        <p:spPr>
          <a:xfrm>
            <a:off x="274320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>
                  <a:solidFill>
                    <a:srgbClr val="FF0000"/>
                  </a:solidFill>
                </a:ln>
              </a:rPr>
              <a:t>5</a:t>
            </a:r>
            <a:r>
              <a:rPr lang="en-US" sz="5400" dirty="0"/>
              <a:t>,</a:t>
            </a:r>
            <a:r>
              <a:rPr lang="en-US" sz="5400" dirty="0">
                <a:ln>
                  <a:solidFill>
                    <a:srgbClr val="160AFC"/>
                  </a:solidFill>
                </a:ln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BD2682-8F88-8F43-86B8-FA4624F92A1D}"/>
              </a:ext>
            </a:extLst>
          </p:cNvPr>
          <p:cNvSpPr/>
          <p:nvPr/>
        </p:nvSpPr>
        <p:spPr>
          <a:xfrm>
            <a:off x="2743200" y="4038599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20</a:t>
            </a:r>
            <a:r>
              <a:rPr lang="en-US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0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4CC0FF-3D70-8E4C-ADE4-C6A725A57CCA}"/>
              </a:ext>
            </a:extLst>
          </p:cNvPr>
          <p:cNvSpPr/>
          <p:nvPr/>
        </p:nvSpPr>
        <p:spPr>
          <a:xfrm>
            <a:off x="464820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0</a:t>
            </a:r>
            <a:r>
              <a:rPr lang="en-US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20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917FC3-FC0C-B24F-ADB9-A7C164480897}"/>
              </a:ext>
            </a:extLst>
          </p:cNvPr>
          <p:cNvSpPr/>
          <p:nvPr/>
        </p:nvSpPr>
        <p:spPr>
          <a:xfrm>
            <a:off x="4648200" y="4038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1</a:t>
            </a:r>
            <a:r>
              <a:rPr lang="en-US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1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A6149-69FE-454F-A1FA-644BEFED7B33}"/>
              </a:ext>
            </a:extLst>
          </p:cNvPr>
          <p:cNvSpPr txBox="1"/>
          <p:nvPr/>
        </p:nvSpPr>
        <p:spPr>
          <a:xfrm rot="16200000">
            <a:off x="2039353" y="3076545"/>
            <a:ext cx="1007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Confess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55B77-F7DC-9945-BA41-13EC53D011CA}"/>
              </a:ext>
            </a:extLst>
          </p:cNvPr>
          <p:cNvSpPr txBox="1"/>
          <p:nvPr/>
        </p:nvSpPr>
        <p:spPr>
          <a:xfrm rot="16200000">
            <a:off x="2150634" y="4600544"/>
            <a:ext cx="785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Silent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2EB48-5CB5-A744-9286-CB987B89AAEB}"/>
              </a:ext>
            </a:extLst>
          </p:cNvPr>
          <p:cNvSpPr txBox="1"/>
          <p:nvPr/>
        </p:nvSpPr>
        <p:spPr>
          <a:xfrm>
            <a:off x="3191908" y="2102458"/>
            <a:ext cx="1007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Confess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E656EE-435A-7145-9331-6667697F2B34}"/>
              </a:ext>
            </a:extLst>
          </p:cNvPr>
          <p:cNvSpPr txBox="1"/>
          <p:nvPr/>
        </p:nvSpPr>
        <p:spPr>
          <a:xfrm>
            <a:off x="5096908" y="2102458"/>
            <a:ext cx="785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Silent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E2DAD4E-AB3B-DA44-8A42-2C7FB22F6A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Nash Equilibrium: both confess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B08F2432-4C2D-FD47-B2F5-7BA07C2961AD}"/>
              </a:ext>
            </a:extLst>
          </p:cNvPr>
          <p:cNvSpPr txBox="1">
            <a:spLocks noChangeArrowheads="1"/>
          </p:cNvSpPr>
          <p:nvPr/>
        </p:nvSpPr>
        <p:spPr>
          <a:xfrm>
            <a:off x="1513735" y="5386749"/>
            <a:ext cx="6563465" cy="764898"/>
          </a:xfrm>
          <a:prstGeom prst="rect">
            <a:avLst/>
          </a:prstGeom>
        </p:spPr>
        <p:txBody>
          <a:bodyPr/>
          <a:lstStyle>
            <a:lvl1pPr algn="ctr" defTabSz="41442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Bats" charset="0"/>
              <a:defRPr sz="3300" b="1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41442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Bats" charset="0"/>
              <a:defRPr sz="4000">
                <a:solidFill>
                  <a:srgbClr val="000000"/>
                </a:solidFill>
                <a:latin typeface="Times New Roman" pitchFamily="18" charset="0"/>
              </a:defRPr>
            </a:lvl2pPr>
            <a:lvl3pPr algn="l" defTabSz="41442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Bats" charset="0"/>
              <a:defRPr sz="4000">
                <a:solidFill>
                  <a:srgbClr val="000000"/>
                </a:solidFill>
                <a:latin typeface="Times New Roman" pitchFamily="18" charset="0"/>
              </a:defRPr>
            </a:lvl3pPr>
            <a:lvl4pPr algn="l" defTabSz="41442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Bats" charset="0"/>
              <a:defRPr sz="4000">
                <a:solidFill>
                  <a:srgbClr val="000000"/>
                </a:solidFill>
                <a:latin typeface="Times New Roman" pitchFamily="18" charset="0"/>
              </a:defRPr>
            </a:lvl4pPr>
            <a:lvl5pPr algn="l" defTabSz="41442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Bats" charset="0"/>
              <a:defRPr sz="4000">
                <a:solidFill>
                  <a:srgbClr val="000000"/>
                </a:solidFill>
                <a:latin typeface="Times New Roman" pitchFamily="18" charset="0"/>
              </a:defRPr>
            </a:lvl5pPr>
            <a:lvl6pPr marL="414425" algn="l" defTabSz="41442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Bats" charset="0"/>
              <a:defRPr sz="4000">
                <a:solidFill>
                  <a:srgbClr val="000000"/>
                </a:solidFill>
                <a:latin typeface="Times New Roman" pitchFamily="18" charset="0"/>
              </a:defRPr>
            </a:lvl6pPr>
            <a:lvl7pPr marL="828850" algn="l" defTabSz="41442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Bats" charset="0"/>
              <a:defRPr sz="4000">
                <a:solidFill>
                  <a:srgbClr val="000000"/>
                </a:solidFill>
                <a:latin typeface="Times New Roman" pitchFamily="18" charset="0"/>
              </a:defRPr>
            </a:lvl7pPr>
            <a:lvl8pPr marL="1243275" algn="l" defTabSz="41442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Bats" charset="0"/>
              <a:defRPr sz="4000">
                <a:solidFill>
                  <a:srgbClr val="000000"/>
                </a:solidFill>
                <a:latin typeface="Times New Roman" pitchFamily="18" charset="0"/>
              </a:defRPr>
            </a:lvl8pPr>
            <a:lvl9pPr marL="1657700" algn="l" defTabSz="41442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Bats" charset="0"/>
              <a:defRPr sz="40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br>
              <a:rPr lang="en-US" sz="1600" kern="0" dirty="0"/>
            </a:br>
            <a:r>
              <a:rPr lang="en-US" sz="1600" kern="0" dirty="0"/>
              <a:t>Cooperation would be better for both!</a:t>
            </a:r>
            <a:br>
              <a:rPr lang="en-US" sz="1600" kern="0" dirty="0"/>
            </a:br>
            <a:r>
              <a:rPr lang="en-US" sz="1600" kern="0" dirty="0"/>
              <a:t>But, rational for both to defect!</a:t>
            </a:r>
          </a:p>
        </p:txBody>
      </p:sp>
    </p:spTree>
    <p:extLst>
      <p:ext uri="{BB962C8B-B14F-4D97-AF65-F5344CB8AC3E}">
        <p14:creationId xmlns:p14="http://schemas.microsoft.com/office/powerpoint/2010/main" val="327861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Nash Equilibrium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027642-7FAD-41D1-A23A-3A3AB4C5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2484" y="568149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 descr="Image result for stag">
            <a:extLst>
              <a:ext uri="{FF2B5EF4-FFF2-40B4-BE49-F238E27FC236}">
                <a16:creationId xmlns:a16="http://schemas.microsoft.com/office/drawing/2014/main" id="{6A863AB4-E104-9647-A287-96886E8CF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937" y="829164"/>
            <a:ext cx="1000913" cy="137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are">
            <a:extLst>
              <a:ext uri="{FF2B5EF4-FFF2-40B4-BE49-F238E27FC236}">
                <a16:creationId xmlns:a16="http://schemas.microsoft.com/office/drawing/2014/main" id="{D8CA22C0-2B70-C848-8470-714D34E68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313" y="2609966"/>
            <a:ext cx="451459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are">
            <a:extLst>
              <a:ext uri="{FF2B5EF4-FFF2-40B4-BE49-F238E27FC236}">
                <a16:creationId xmlns:a16="http://schemas.microsoft.com/office/drawing/2014/main" id="{D34C0743-AD87-F246-950E-88A29B5E4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391" y="2609966"/>
            <a:ext cx="451459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ow orc hunter transparent background">
            <a:extLst>
              <a:ext uri="{FF2B5EF4-FFF2-40B4-BE49-F238E27FC236}">
                <a16:creationId xmlns:a16="http://schemas.microsoft.com/office/drawing/2014/main" id="{F29C58E0-0C62-074B-B27D-54A73C60C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97" y="1140734"/>
            <a:ext cx="1114619" cy="88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wow orc hunter transparent background">
            <a:extLst>
              <a:ext uri="{FF2B5EF4-FFF2-40B4-BE49-F238E27FC236}">
                <a16:creationId xmlns:a16="http://schemas.microsoft.com/office/drawing/2014/main" id="{908B7E04-7DF2-994A-AF77-7A96F428B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484" y="842549"/>
            <a:ext cx="860044" cy="121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eat clipart">
            <a:extLst>
              <a:ext uri="{FF2B5EF4-FFF2-40B4-BE49-F238E27FC236}">
                <a16:creationId xmlns:a16="http://schemas.microsoft.com/office/drawing/2014/main" id="{4A58C758-7509-A643-A72D-75EDBF707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07" y="1146348"/>
            <a:ext cx="688093" cy="34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Image result for meat clipart">
            <a:extLst>
              <a:ext uri="{FF2B5EF4-FFF2-40B4-BE49-F238E27FC236}">
                <a16:creationId xmlns:a16="http://schemas.microsoft.com/office/drawing/2014/main" id="{23AD4331-11BE-894C-8CB5-D4C030252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07" y="1312234"/>
            <a:ext cx="688093" cy="34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Image result for meat clipart">
            <a:extLst>
              <a:ext uri="{FF2B5EF4-FFF2-40B4-BE49-F238E27FC236}">
                <a16:creationId xmlns:a16="http://schemas.microsoft.com/office/drawing/2014/main" id="{3314290B-B9EF-1045-A50D-A89AFF6C9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28" y="1505917"/>
            <a:ext cx="688093" cy="34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Image result for wow orc hunter transparent background">
            <a:extLst>
              <a:ext uri="{FF2B5EF4-FFF2-40B4-BE49-F238E27FC236}">
                <a16:creationId xmlns:a16="http://schemas.microsoft.com/office/drawing/2014/main" id="{45020028-084E-9243-B56A-C24B1A4AF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308" y="987015"/>
            <a:ext cx="1308761" cy="103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Image result for wow orc hunter transparent background">
            <a:extLst>
              <a:ext uri="{FF2B5EF4-FFF2-40B4-BE49-F238E27FC236}">
                <a16:creationId xmlns:a16="http://schemas.microsoft.com/office/drawing/2014/main" id="{38221AA1-E0AB-AF43-9B57-35C92E0F1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73" y="760072"/>
            <a:ext cx="974112" cy="137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Image result for meat clipart">
            <a:extLst>
              <a:ext uri="{FF2B5EF4-FFF2-40B4-BE49-F238E27FC236}">
                <a16:creationId xmlns:a16="http://schemas.microsoft.com/office/drawing/2014/main" id="{D578F4DE-113C-874F-B9B7-C9947A1AC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0" y="1162189"/>
            <a:ext cx="688093" cy="34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Image result for meat clipart">
            <a:extLst>
              <a:ext uri="{FF2B5EF4-FFF2-40B4-BE49-F238E27FC236}">
                <a16:creationId xmlns:a16="http://schemas.microsoft.com/office/drawing/2014/main" id="{EF6F1C72-2D5C-DE44-AD3C-1BB803C59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0" y="1328075"/>
            <a:ext cx="688093" cy="34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Image result for meat clipart">
            <a:extLst>
              <a:ext uri="{FF2B5EF4-FFF2-40B4-BE49-F238E27FC236}">
                <a16:creationId xmlns:a16="http://schemas.microsoft.com/office/drawing/2014/main" id="{1571A89E-D679-0B48-B56D-DE16E1297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841" y="1521758"/>
            <a:ext cx="688093" cy="34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Image result for wow orc hunter transparent background">
            <a:extLst>
              <a:ext uri="{FF2B5EF4-FFF2-40B4-BE49-F238E27FC236}">
                <a16:creationId xmlns:a16="http://schemas.microsoft.com/office/drawing/2014/main" id="{E5C6C362-24D1-7F4E-B8DA-A2556BB7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0" y="2512334"/>
            <a:ext cx="1114618" cy="88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 result for wow orc hunter transparent background">
            <a:extLst>
              <a:ext uri="{FF2B5EF4-FFF2-40B4-BE49-F238E27FC236}">
                <a16:creationId xmlns:a16="http://schemas.microsoft.com/office/drawing/2014/main" id="{9432AADF-E661-DD48-AB74-5E7961701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736" y="2272077"/>
            <a:ext cx="860043" cy="121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meat clipart">
            <a:extLst>
              <a:ext uri="{FF2B5EF4-FFF2-40B4-BE49-F238E27FC236}">
                <a16:creationId xmlns:a16="http://schemas.microsoft.com/office/drawing/2014/main" id="{853B3FE1-4CEA-CC45-9C44-93E86F9FD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07" y="2817134"/>
            <a:ext cx="688093" cy="34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Image result for wow orc hunter transparent background">
            <a:extLst>
              <a:ext uri="{FF2B5EF4-FFF2-40B4-BE49-F238E27FC236}">
                <a16:creationId xmlns:a16="http://schemas.microsoft.com/office/drawing/2014/main" id="{81C50E41-B815-A94B-BF09-6DBDE8905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308" y="2452778"/>
            <a:ext cx="1308761" cy="103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wow orc hunter transparent background">
            <a:extLst>
              <a:ext uri="{FF2B5EF4-FFF2-40B4-BE49-F238E27FC236}">
                <a16:creationId xmlns:a16="http://schemas.microsoft.com/office/drawing/2014/main" id="{F465C911-4D4E-B44B-ABD2-DCB686FC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73" y="2225835"/>
            <a:ext cx="974112" cy="137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Image result for meat clipart">
            <a:extLst>
              <a:ext uri="{FF2B5EF4-FFF2-40B4-BE49-F238E27FC236}">
                <a16:creationId xmlns:a16="http://schemas.microsoft.com/office/drawing/2014/main" id="{7F3CFFC8-43A6-F944-B440-D7524EBDB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0" y="2832975"/>
            <a:ext cx="688093" cy="34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hare">
            <a:extLst>
              <a:ext uri="{FF2B5EF4-FFF2-40B4-BE49-F238E27FC236}">
                <a16:creationId xmlns:a16="http://schemas.microsoft.com/office/drawing/2014/main" id="{D13F2430-549E-0842-9E09-9EEAAE80C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658" y="3821637"/>
            <a:ext cx="451459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hare">
            <a:extLst>
              <a:ext uri="{FF2B5EF4-FFF2-40B4-BE49-F238E27FC236}">
                <a16:creationId xmlns:a16="http://schemas.microsoft.com/office/drawing/2014/main" id="{079A2054-75B3-5745-84EA-351C19E33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736" y="3821637"/>
            <a:ext cx="451459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Image result for wow orc hunter transparent background">
            <a:extLst>
              <a:ext uri="{FF2B5EF4-FFF2-40B4-BE49-F238E27FC236}">
                <a16:creationId xmlns:a16="http://schemas.microsoft.com/office/drawing/2014/main" id="{6F403D9D-A9BD-7E4C-817C-E74249652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6" y="3727473"/>
            <a:ext cx="1114618" cy="88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Image result for wow orc hunter transparent background">
            <a:extLst>
              <a:ext uri="{FF2B5EF4-FFF2-40B4-BE49-F238E27FC236}">
                <a16:creationId xmlns:a16="http://schemas.microsoft.com/office/drawing/2014/main" id="{3CE484CF-D1E6-7542-A1AD-3F8196EDB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56" y="3604205"/>
            <a:ext cx="860043" cy="121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4" descr="Image result for meat clipart">
            <a:extLst>
              <a:ext uri="{FF2B5EF4-FFF2-40B4-BE49-F238E27FC236}">
                <a16:creationId xmlns:a16="http://schemas.microsoft.com/office/drawing/2014/main" id="{66F82D8C-824B-7040-BE3E-C3FF714D6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870" y="4095256"/>
            <a:ext cx="688093" cy="34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Image result for wow orc hunter transparent background">
            <a:extLst>
              <a:ext uri="{FF2B5EF4-FFF2-40B4-BE49-F238E27FC236}">
                <a16:creationId xmlns:a16="http://schemas.microsoft.com/office/drawing/2014/main" id="{A0DF83D4-4417-484C-B820-82FB076A5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371" y="3730900"/>
            <a:ext cx="1308761" cy="103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mage result for stag">
            <a:extLst>
              <a:ext uri="{FF2B5EF4-FFF2-40B4-BE49-F238E27FC236}">
                <a16:creationId xmlns:a16="http://schemas.microsoft.com/office/drawing/2014/main" id="{32061F6B-673B-F848-8E35-C1214991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470" y="3595567"/>
            <a:ext cx="834373" cy="11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Image result for meat clipart">
            <a:extLst>
              <a:ext uri="{FF2B5EF4-FFF2-40B4-BE49-F238E27FC236}">
                <a16:creationId xmlns:a16="http://schemas.microsoft.com/office/drawing/2014/main" id="{2FD46257-5DA7-DC4C-A5C6-D99238FDE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704" y="4247656"/>
            <a:ext cx="688093" cy="34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 result for wow orc hunter transparent background">
            <a:extLst>
              <a:ext uri="{FF2B5EF4-FFF2-40B4-BE49-F238E27FC236}">
                <a16:creationId xmlns:a16="http://schemas.microsoft.com/office/drawing/2014/main" id="{4E6227F8-69B8-9E4C-B318-7F3232A72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776" y="3581400"/>
            <a:ext cx="974112" cy="137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Image result for hare">
            <a:extLst>
              <a:ext uri="{FF2B5EF4-FFF2-40B4-BE49-F238E27FC236}">
                <a16:creationId xmlns:a16="http://schemas.microsoft.com/office/drawing/2014/main" id="{4A7328F7-D546-9E49-A2ED-A254D35A6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993" y="5145996"/>
            <a:ext cx="451459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hare">
            <a:extLst>
              <a:ext uri="{FF2B5EF4-FFF2-40B4-BE49-F238E27FC236}">
                <a16:creationId xmlns:a16="http://schemas.microsoft.com/office/drawing/2014/main" id="{45A35DE8-F8B2-2445-B01D-CE5F8CE10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071" y="5145996"/>
            <a:ext cx="451459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Image result for wow orc hunter transparent background">
            <a:extLst>
              <a:ext uri="{FF2B5EF4-FFF2-40B4-BE49-F238E27FC236}">
                <a16:creationId xmlns:a16="http://schemas.microsoft.com/office/drawing/2014/main" id="{BD60C93E-7ACE-5C41-8223-AFA199ED1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45" y="5181401"/>
            <a:ext cx="1114618" cy="88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Image result for wow orc hunter transparent background">
            <a:extLst>
              <a:ext uri="{FF2B5EF4-FFF2-40B4-BE49-F238E27FC236}">
                <a16:creationId xmlns:a16="http://schemas.microsoft.com/office/drawing/2014/main" id="{8AD0D191-618C-2E41-885E-FBA8CA7C5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55" y="5058133"/>
            <a:ext cx="860043" cy="121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Image result for meat clipart">
            <a:extLst>
              <a:ext uri="{FF2B5EF4-FFF2-40B4-BE49-F238E27FC236}">
                <a16:creationId xmlns:a16="http://schemas.microsoft.com/office/drawing/2014/main" id="{D9A78404-E99A-5E45-A428-9D34FB06F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244" y="5358410"/>
            <a:ext cx="688093" cy="34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mage result for wow orc hunter transparent background">
            <a:extLst>
              <a:ext uri="{FF2B5EF4-FFF2-40B4-BE49-F238E27FC236}">
                <a16:creationId xmlns:a16="http://schemas.microsoft.com/office/drawing/2014/main" id="{5C4F4219-8F9C-684A-B03F-06E25284A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70" y="5184828"/>
            <a:ext cx="1308761" cy="103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Image result for stag">
            <a:extLst>
              <a:ext uri="{FF2B5EF4-FFF2-40B4-BE49-F238E27FC236}">
                <a16:creationId xmlns:a16="http://schemas.microsoft.com/office/drawing/2014/main" id="{EF0ECE67-9F58-5245-B1B5-159F45B25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244" y="5040616"/>
            <a:ext cx="766375" cy="105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Image result for meat clipart">
            <a:extLst>
              <a:ext uri="{FF2B5EF4-FFF2-40B4-BE49-F238E27FC236}">
                <a16:creationId xmlns:a16="http://schemas.microsoft.com/office/drawing/2014/main" id="{CF932355-1C30-0847-A96C-200BFFEEF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78" y="5510810"/>
            <a:ext cx="688093" cy="34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Image result for wow orc hunter transparent background">
            <a:extLst>
              <a:ext uri="{FF2B5EF4-FFF2-40B4-BE49-F238E27FC236}">
                <a16:creationId xmlns:a16="http://schemas.microsoft.com/office/drawing/2014/main" id="{D8EE0E4C-6B1C-A844-B496-58C4A4D4B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75" y="5035328"/>
            <a:ext cx="974112" cy="137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BD8CC8-E387-2742-A59B-6D3C0D9733FC}"/>
              </a:ext>
            </a:extLst>
          </p:cNvPr>
          <p:cNvCxnSpPr/>
          <p:nvPr/>
        </p:nvCxnSpPr>
        <p:spPr>
          <a:xfrm>
            <a:off x="127646" y="2207534"/>
            <a:ext cx="901635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C8C01ED-CA25-CE48-B5DF-CE3988BCBD73}"/>
              </a:ext>
            </a:extLst>
          </p:cNvPr>
          <p:cNvCxnSpPr/>
          <p:nvPr/>
        </p:nvCxnSpPr>
        <p:spPr>
          <a:xfrm>
            <a:off x="63823" y="3595567"/>
            <a:ext cx="901635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319E324-C254-BA44-B5CB-DFE2120DC0AD}"/>
              </a:ext>
            </a:extLst>
          </p:cNvPr>
          <p:cNvCxnSpPr/>
          <p:nvPr/>
        </p:nvCxnSpPr>
        <p:spPr>
          <a:xfrm>
            <a:off x="127646" y="4969926"/>
            <a:ext cx="901635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787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AB58B-BBBE-B94C-B0C8-2038ADE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1F6DC-BF72-0A45-929A-C60AF00226F5}"/>
              </a:ext>
            </a:extLst>
          </p:cNvPr>
          <p:cNvSpPr/>
          <p:nvPr/>
        </p:nvSpPr>
        <p:spPr>
          <a:xfrm>
            <a:off x="274320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>
                  <a:solidFill>
                    <a:srgbClr val="FF0000"/>
                  </a:solidFill>
                </a:ln>
              </a:rPr>
              <a:t>3</a:t>
            </a:r>
            <a:r>
              <a:rPr lang="en-US" sz="5400" dirty="0"/>
              <a:t>,</a:t>
            </a:r>
            <a:r>
              <a:rPr lang="en-US" sz="5400" dirty="0">
                <a:ln>
                  <a:solidFill>
                    <a:srgbClr val="160AFC"/>
                  </a:solidFill>
                </a:ln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BD2682-8F88-8F43-86B8-FA4624F92A1D}"/>
              </a:ext>
            </a:extLst>
          </p:cNvPr>
          <p:cNvSpPr/>
          <p:nvPr/>
        </p:nvSpPr>
        <p:spPr>
          <a:xfrm>
            <a:off x="2743200" y="4038599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rgbClr val="FF0000"/>
                  </a:solidFill>
                </a:ln>
              </a:rPr>
              <a:t>2</a:t>
            </a:r>
            <a:r>
              <a:rPr lang="en-US" sz="5400" dirty="0"/>
              <a:t>,</a:t>
            </a:r>
            <a:r>
              <a:rPr lang="en-US" altLang="zh-CN" sz="5400" dirty="0">
                <a:ln>
                  <a:solidFill>
                    <a:srgbClr val="160AFC"/>
                  </a:solidFill>
                </a:ln>
              </a:rPr>
              <a:t>0</a:t>
            </a:r>
            <a:endParaRPr lang="en-US" sz="5400" dirty="0">
              <a:ln>
                <a:solidFill>
                  <a:srgbClr val="160AFC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4CC0FF-3D70-8E4C-ADE4-C6A725A57CCA}"/>
              </a:ext>
            </a:extLst>
          </p:cNvPr>
          <p:cNvSpPr/>
          <p:nvPr/>
        </p:nvSpPr>
        <p:spPr>
          <a:xfrm>
            <a:off x="464820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rgbClr val="FF0000"/>
                  </a:solidFill>
                </a:ln>
              </a:rPr>
              <a:t>0</a:t>
            </a:r>
            <a:r>
              <a:rPr lang="en-US" sz="5400" dirty="0"/>
              <a:t>,</a:t>
            </a:r>
            <a:r>
              <a:rPr lang="en-US" altLang="zh-CN" sz="5400" dirty="0">
                <a:ln>
                  <a:solidFill>
                    <a:srgbClr val="160AFC"/>
                  </a:solidFill>
                </a:ln>
              </a:rPr>
              <a:t>2</a:t>
            </a:r>
            <a:endParaRPr lang="en-US" sz="5400" dirty="0">
              <a:ln>
                <a:solidFill>
                  <a:srgbClr val="160AFC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917FC3-FC0C-B24F-ADB9-A7C164480897}"/>
              </a:ext>
            </a:extLst>
          </p:cNvPr>
          <p:cNvSpPr/>
          <p:nvPr/>
        </p:nvSpPr>
        <p:spPr>
          <a:xfrm>
            <a:off x="4648200" y="4038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rgbClr val="FF0000"/>
                  </a:solidFill>
                </a:ln>
              </a:rPr>
              <a:t>1</a:t>
            </a:r>
            <a:r>
              <a:rPr lang="en-US" sz="5400" dirty="0"/>
              <a:t>,</a:t>
            </a:r>
            <a:r>
              <a:rPr lang="en-US" altLang="zh-CN" sz="5400" dirty="0">
                <a:ln>
                  <a:solidFill>
                    <a:srgbClr val="160AFC"/>
                  </a:solidFill>
                </a:ln>
              </a:rPr>
              <a:t>1</a:t>
            </a:r>
            <a:endParaRPr lang="en-US" sz="5400" dirty="0">
              <a:ln>
                <a:solidFill>
                  <a:srgbClr val="160AFC"/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A6149-69FE-454F-A1FA-644BEFED7B33}"/>
              </a:ext>
            </a:extLst>
          </p:cNvPr>
          <p:cNvSpPr txBox="1"/>
          <p:nvPr/>
        </p:nvSpPr>
        <p:spPr>
          <a:xfrm rot="16200000">
            <a:off x="2222833" y="3076545"/>
            <a:ext cx="640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Stag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55B77-F7DC-9945-BA41-13EC53D011CA}"/>
              </a:ext>
            </a:extLst>
          </p:cNvPr>
          <p:cNvSpPr txBox="1"/>
          <p:nvPr/>
        </p:nvSpPr>
        <p:spPr>
          <a:xfrm rot="16200000">
            <a:off x="2197377" y="4600544"/>
            <a:ext cx="691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Hare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2EB48-5CB5-A744-9286-CB987B89AAEB}"/>
              </a:ext>
            </a:extLst>
          </p:cNvPr>
          <p:cNvSpPr txBox="1"/>
          <p:nvPr/>
        </p:nvSpPr>
        <p:spPr>
          <a:xfrm>
            <a:off x="3191908" y="2102458"/>
            <a:ext cx="640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Stag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E656EE-435A-7145-9331-6667697F2B34}"/>
              </a:ext>
            </a:extLst>
          </p:cNvPr>
          <p:cNvSpPr txBox="1"/>
          <p:nvPr/>
        </p:nvSpPr>
        <p:spPr>
          <a:xfrm>
            <a:off x="5096908" y="2102458"/>
            <a:ext cx="691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Hare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E2DAD4E-AB3B-DA44-8A42-2C7FB22F6A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Game Abstraction</a:t>
            </a:r>
          </a:p>
        </p:txBody>
      </p:sp>
    </p:spTree>
    <p:extLst>
      <p:ext uri="{BB962C8B-B14F-4D97-AF65-F5344CB8AC3E}">
        <p14:creationId xmlns:p14="http://schemas.microsoft.com/office/powerpoint/2010/main" val="290322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AB58B-BBBE-B94C-B0C8-2038ADE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1F6DC-BF72-0A45-929A-C60AF00226F5}"/>
              </a:ext>
            </a:extLst>
          </p:cNvPr>
          <p:cNvSpPr/>
          <p:nvPr/>
        </p:nvSpPr>
        <p:spPr>
          <a:xfrm>
            <a:off x="274320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>
                  <a:solidFill>
                    <a:srgbClr val="FF0000"/>
                  </a:solidFill>
                </a:ln>
              </a:rPr>
              <a:t>3</a:t>
            </a:r>
            <a:r>
              <a:rPr lang="en-US" sz="5400" dirty="0"/>
              <a:t>,</a:t>
            </a:r>
            <a:r>
              <a:rPr lang="en-US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BD2682-8F88-8F43-86B8-FA4624F92A1D}"/>
              </a:ext>
            </a:extLst>
          </p:cNvPr>
          <p:cNvSpPr/>
          <p:nvPr/>
        </p:nvSpPr>
        <p:spPr>
          <a:xfrm>
            <a:off x="2743200" y="4038599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rgbClr val="FF0000"/>
                  </a:solidFill>
                </a:ln>
              </a:rPr>
              <a:t>2</a:t>
            </a:r>
            <a:r>
              <a:rPr lang="en-US" sz="5400" dirty="0"/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0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A6149-69FE-454F-A1FA-644BEFED7B33}"/>
              </a:ext>
            </a:extLst>
          </p:cNvPr>
          <p:cNvSpPr txBox="1"/>
          <p:nvPr/>
        </p:nvSpPr>
        <p:spPr>
          <a:xfrm rot="16200000">
            <a:off x="2222833" y="3076545"/>
            <a:ext cx="640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Stag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55B77-F7DC-9945-BA41-13EC53D011CA}"/>
              </a:ext>
            </a:extLst>
          </p:cNvPr>
          <p:cNvSpPr txBox="1"/>
          <p:nvPr/>
        </p:nvSpPr>
        <p:spPr>
          <a:xfrm rot="16200000">
            <a:off x="2197377" y="4600544"/>
            <a:ext cx="691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Hare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2EB48-5CB5-A744-9286-CB987B89AAEB}"/>
              </a:ext>
            </a:extLst>
          </p:cNvPr>
          <p:cNvSpPr txBox="1"/>
          <p:nvPr/>
        </p:nvSpPr>
        <p:spPr>
          <a:xfrm>
            <a:off x="3191908" y="2102458"/>
            <a:ext cx="640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Stag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E2DAD4E-AB3B-DA44-8A42-2C7FB22F6A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Let’s look at Red when Blue “Stag”</a:t>
            </a:r>
          </a:p>
        </p:txBody>
      </p:sp>
    </p:spTree>
    <p:extLst>
      <p:ext uri="{BB962C8B-B14F-4D97-AF65-F5344CB8AC3E}">
        <p14:creationId xmlns:p14="http://schemas.microsoft.com/office/powerpoint/2010/main" val="50354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AB58B-BBBE-B94C-B0C8-2038ADE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4CC0FF-3D70-8E4C-ADE4-C6A725A57CCA}"/>
              </a:ext>
            </a:extLst>
          </p:cNvPr>
          <p:cNvSpPr/>
          <p:nvPr/>
        </p:nvSpPr>
        <p:spPr>
          <a:xfrm>
            <a:off x="464820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rgbClr val="FF0000"/>
                  </a:solidFill>
                </a:ln>
              </a:rPr>
              <a:t>0</a:t>
            </a:r>
            <a:r>
              <a:rPr lang="en-US" sz="5400" dirty="0"/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2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917FC3-FC0C-B24F-ADB9-A7C164480897}"/>
              </a:ext>
            </a:extLst>
          </p:cNvPr>
          <p:cNvSpPr/>
          <p:nvPr/>
        </p:nvSpPr>
        <p:spPr>
          <a:xfrm>
            <a:off x="4648200" y="4038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rgbClr val="FF0000"/>
                  </a:solidFill>
                </a:ln>
              </a:rPr>
              <a:t>1</a:t>
            </a:r>
            <a:r>
              <a:rPr lang="en-US" sz="5400" dirty="0"/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1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A6149-69FE-454F-A1FA-644BEFED7B33}"/>
              </a:ext>
            </a:extLst>
          </p:cNvPr>
          <p:cNvSpPr txBox="1"/>
          <p:nvPr/>
        </p:nvSpPr>
        <p:spPr>
          <a:xfrm rot="16200000">
            <a:off x="2222833" y="3076545"/>
            <a:ext cx="640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Stag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55B77-F7DC-9945-BA41-13EC53D011CA}"/>
              </a:ext>
            </a:extLst>
          </p:cNvPr>
          <p:cNvSpPr txBox="1"/>
          <p:nvPr/>
        </p:nvSpPr>
        <p:spPr>
          <a:xfrm rot="16200000">
            <a:off x="2197377" y="4600544"/>
            <a:ext cx="691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Hare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E656EE-435A-7145-9331-6667697F2B34}"/>
              </a:ext>
            </a:extLst>
          </p:cNvPr>
          <p:cNvSpPr txBox="1"/>
          <p:nvPr/>
        </p:nvSpPr>
        <p:spPr>
          <a:xfrm>
            <a:off x="5096908" y="2102458"/>
            <a:ext cx="691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Hare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E2DAD4E-AB3B-DA44-8A42-2C7FB22F6A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Let’s look at Red when Blue “Hare”</a:t>
            </a:r>
          </a:p>
        </p:txBody>
      </p:sp>
    </p:spTree>
    <p:extLst>
      <p:ext uri="{BB962C8B-B14F-4D97-AF65-F5344CB8AC3E}">
        <p14:creationId xmlns:p14="http://schemas.microsoft.com/office/powerpoint/2010/main" val="251001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AB58B-BBBE-B94C-B0C8-2038ADE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E2DAD4E-AB3B-DA44-8A42-2C7FB22F6A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Let’s look at Red: Two Strategies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63197-FAE4-0248-92CE-6D8D5394D229}"/>
              </a:ext>
            </a:extLst>
          </p:cNvPr>
          <p:cNvSpPr/>
          <p:nvPr/>
        </p:nvSpPr>
        <p:spPr>
          <a:xfrm>
            <a:off x="274320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>
                  <a:solidFill>
                    <a:srgbClr val="FF0000"/>
                  </a:solidFill>
                </a:ln>
              </a:rPr>
              <a:t>3</a:t>
            </a:r>
            <a:r>
              <a:rPr lang="en-US" sz="5400" dirty="0"/>
              <a:t>,</a:t>
            </a:r>
            <a:r>
              <a:rPr lang="en-US" sz="5400" dirty="0">
                <a:ln>
                  <a:solidFill>
                    <a:srgbClr val="160AFC"/>
                  </a:solidFill>
                </a:ln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44A2A4-1C2C-1341-8EBE-382A1DE581AD}"/>
              </a:ext>
            </a:extLst>
          </p:cNvPr>
          <p:cNvSpPr/>
          <p:nvPr/>
        </p:nvSpPr>
        <p:spPr>
          <a:xfrm>
            <a:off x="2743200" y="4038599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2</a:t>
            </a:r>
            <a:r>
              <a:rPr lang="en-US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0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E858A0-C947-3B4B-8E4D-2C768BD1AF6A}"/>
              </a:ext>
            </a:extLst>
          </p:cNvPr>
          <p:cNvSpPr/>
          <p:nvPr/>
        </p:nvSpPr>
        <p:spPr>
          <a:xfrm>
            <a:off x="464820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0</a:t>
            </a:r>
            <a:r>
              <a:rPr lang="en-US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2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B162C3-57FC-D84E-9739-F251F1D537D9}"/>
              </a:ext>
            </a:extLst>
          </p:cNvPr>
          <p:cNvSpPr/>
          <p:nvPr/>
        </p:nvSpPr>
        <p:spPr>
          <a:xfrm>
            <a:off x="4648200" y="4038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rgbClr val="FF0000"/>
                  </a:solidFill>
                </a:ln>
              </a:rPr>
              <a:t>1</a:t>
            </a:r>
            <a:r>
              <a:rPr lang="en-US" sz="5400" dirty="0"/>
              <a:t>,</a:t>
            </a:r>
            <a:r>
              <a:rPr lang="en-US" altLang="zh-CN" sz="5400" dirty="0">
                <a:ln>
                  <a:solidFill>
                    <a:srgbClr val="160AFC"/>
                  </a:solidFill>
                </a:ln>
              </a:rPr>
              <a:t>1</a:t>
            </a:r>
            <a:endParaRPr lang="en-US" sz="5400" dirty="0">
              <a:ln>
                <a:solidFill>
                  <a:srgbClr val="160AFC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C625F1-1D51-6A4C-8F35-F484B7A5F8BF}"/>
              </a:ext>
            </a:extLst>
          </p:cNvPr>
          <p:cNvSpPr txBox="1"/>
          <p:nvPr/>
        </p:nvSpPr>
        <p:spPr>
          <a:xfrm rot="16200000">
            <a:off x="2222833" y="3076545"/>
            <a:ext cx="640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Stag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1F323C-CCC6-9540-836E-E211348E9F37}"/>
              </a:ext>
            </a:extLst>
          </p:cNvPr>
          <p:cNvSpPr txBox="1"/>
          <p:nvPr/>
        </p:nvSpPr>
        <p:spPr>
          <a:xfrm rot="16200000">
            <a:off x="2197377" y="4600544"/>
            <a:ext cx="691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Hare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7EDD60-E51D-2E41-89C4-506814A618D6}"/>
              </a:ext>
            </a:extLst>
          </p:cNvPr>
          <p:cNvSpPr txBox="1"/>
          <p:nvPr/>
        </p:nvSpPr>
        <p:spPr>
          <a:xfrm>
            <a:off x="3191908" y="2102458"/>
            <a:ext cx="640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Stag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FB5D8F-7358-FD4A-A224-D5A2689EB2BD}"/>
              </a:ext>
            </a:extLst>
          </p:cNvPr>
          <p:cNvSpPr txBox="1"/>
          <p:nvPr/>
        </p:nvSpPr>
        <p:spPr>
          <a:xfrm>
            <a:off x="5096908" y="2102458"/>
            <a:ext cx="691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Hare</a:t>
            </a:r>
            <a:endParaRPr lang="en-US" b="1" dirty="0">
              <a:solidFill>
                <a:srgbClr val="160A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47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AB58B-BBBE-B94C-B0C8-2038ADE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1F6DC-BF72-0A45-929A-C60AF00226F5}"/>
              </a:ext>
            </a:extLst>
          </p:cNvPr>
          <p:cNvSpPr/>
          <p:nvPr/>
        </p:nvSpPr>
        <p:spPr>
          <a:xfrm>
            <a:off x="274320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3</a:t>
            </a:r>
            <a:r>
              <a:rPr lang="en-US" sz="5400" dirty="0"/>
              <a:t>,</a:t>
            </a:r>
            <a:r>
              <a:rPr lang="en-US" sz="5400" dirty="0">
                <a:ln>
                  <a:solidFill>
                    <a:srgbClr val="160AFC"/>
                  </a:solidFill>
                </a:ln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4CC0FF-3D70-8E4C-ADE4-C6A725A57CCA}"/>
              </a:ext>
            </a:extLst>
          </p:cNvPr>
          <p:cNvSpPr/>
          <p:nvPr/>
        </p:nvSpPr>
        <p:spPr>
          <a:xfrm>
            <a:off x="464820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0</a:t>
            </a:r>
            <a:r>
              <a:rPr lang="en-US" sz="5400" dirty="0"/>
              <a:t>,</a:t>
            </a:r>
            <a:r>
              <a:rPr lang="en-US" altLang="zh-CN" sz="5400" dirty="0">
                <a:ln>
                  <a:solidFill>
                    <a:srgbClr val="160AFC"/>
                  </a:solidFill>
                </a:ln>
              </a:rPr>
              <a:t>2</a:t>
            </a:r>
            <a:endParaRPr lang="en-US" sz="5400" dirty="0">
              <a:ln>
                <a:solidFill>
                  <a:srgbClr val="160AFC"/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A6149-69FE-454F-A1FA-644BEFED7B33}"/>
              </a:ext>
            </a:extLst>
          </p:cNvPr>
          <p:cNvSpPr txBox="1"/>
          <p:nvPr/>
        </p:nvSpPr>
        <p:spPr>
          <a:xfrm rot="16200000">
            <a:off x="2222833" y="3076545"/>
            <a:ext cx="640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Stag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2EB48-5CB5-A744-9286-CB987B89AAEB}"/>
              </a:ext>
            </a:extLst>
          </p:cNvPr>
          <p:cNvSpPr txBox="1"/>
          <p:nvPr/>
        </p:nvSpPr>
        <p:spPr>
          <a:xfrm>
            <a:off x="3191908" y="2102458"/>
            <a:ext cx="640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Stag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E656EE-435A-7145-9331-6667697F2B34}"/>
              </a:ext>
            </a:extLst>
          </p:cNvPr>
          <p:cNvSpPr txBox="1"/>
          <p:nvPr/>
        </p:nvSpPr>
        <p:spPr>
          <a:xfrm>
            <a:off x="5096908" y="2102458"/>
            <a:ext cx="691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Hare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E2DAD4E-AB3B-DA44-8A42-2C7FB22F6A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Let’s look at Blue when Red “Stag”</a:t>
            </a:r>
          </a:p>
        </p:txBody>
      </p:sp>
    </p:spTree>
    <p:extLst>
      <p:ext uri="{BB962C8B-B14F-4D97-AF65-F5344CB8AC3E}">
        <p14:creationId xmlns:p14="http://schemas.microsoft.com/office/powerpoint/2010/main" val="1211280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134938"/>
            <a:ext cx="8229600" cy="1143001"/>
          </a:xfrm>
        </p:spPr>
        <p:txBody>
          <a:bodyPr/>
          <a:lstStyle/>
          <a:p>
            <a:pPr eaLnBrk="1" hangingPunct="1"/>
            <a:r>
              <a:rPr lang="en-US" altLang="en-US" dirty="0"/>
              <a:t>What is </a:t>
            </a:r>
            <a:r>
              <a:rPr lang="en-US" altLang="en-US" dirty="0">
                <a:solidFill>
                  <a:srgbClr val="FF0000"/>
                </a:solidFill>
              </a:rPr>
              <a:t>Game Theory</a:t>
            </a:r>
            <a:r>
              <a:rPr lang="en-US" altLang="en-US" dirty="0"/>
              <a:t>?</a:t>
            </a:r>
          </a:p>
        </p:txBody>
      </p:sp>
      <p:sp>
        <p:nvSpPr>
          <p:cNvPr id="332803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371600"/>
            <a:ext cx="8991600" cy="53514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Game theory studies settings where multiple parties (</a:t>
            </a:r>
            <a:r>
              <a:rPr lang="en-US" altLang="en-US" sz="2400" dirty="0">
                <a:solidFill>
                  <a:srgbClr val="FF0000"/>
                </a:solidFill>
              </a:rPr>
              <a:t>agents</a:t>
            </a:r>
            <a:r>
              <a:rPr lang="en-US" altLang="en-US" sz="2400" dirty="0"/>
              <a:t>) each have</a:t>
            </a:r>
          </a:p>
          <a:p>
            <a:pPr lvl="1" eaLnBrk="1" hangingPunct="1"/>
            <a:r>
              <a:rPr lang="en-US" altLang="en-US" sz="1600" dirty="0"/>
              <a:t>different preferences (utility functions),</a:t>
            </a:r>
          </a:p>
          <a:p>
            <a:pPr lvl="1" eaLnBrk="1" hangingPunct="1"/>
            <a:r>
              <a:rPr lang="en-US" altLang="en-US" sz="1600" dirty="0"/>
              <a:t>different actions that they can take</a:t>
            </a:r>
          </a:p>
          <a:p>
            <a:pPr eaLnBrk="1" hangingPunct="1"/>
            <a:r>
              <a:rPr lang="en-US" altLang="en-US" sz="2300" dirty="0"/>
              <a:t>Each agent’s utility (potentially) depends on all agents’ actions</a:t>
            </a:r>
          </a:p>
          <a:p>
            <a:pPr lvl="1"/>
            <a:r>
              <a:rPr lang="en-US" altLang="en-US" sz="1600" dirty="0"/>
              <a:t>What is optimal for one agent depends on what other agents do</a:t>
            </a:r>
          </a:p>
          <a:p>
            <a:pPr lvl="1"/>
            <a:r>
              <a:rPr lang="en-US" altLang="en-US" sz="1600" dirty="0"/>
              <a:t>Very circular!</a:t>
            </a:r>
          </a:p>
          <a:p>
            <a:pPr eaLnBrk="1" hangingPunct="1"/>
            <a:r>
              <a:rPr lang="en-US" altLang="en-US" sz="2300" dirty="0"/>
              <a:t>Game theory studies how agents can rationally form beliefs over what other agents will do, and (hence) how agents should act</a:t>
            </a:r>
          </a:p>
          <a:p>
            <a:pPr lvl="1"/>
            <a:r>
              <a:rPr lang="en-US" altLang="en-US" sz="1600" dirty="0"/>
              <a:t>Useful for acting as well as predicting behavior of others</a:t>
            </a:r>
          </a:p>
          <a:p>
            <a:pPr eaLnBrk="1" hangingPunct="1"/>
            <a:r>
              <a:rPr lang="en-US" altLang="en-US" sz="2400" dirty="0"/>
              <a:t>John von Neumann</a:t>
            </a:r>
          </a:p>
          <a:p>
            <a:pPr lvl="1" eaLnBrk="1" hangingPunct="1"/>
            <a:endParaRPr lang="en-US" altLang="en-US" sz="2100" dirty="0"/>
          </a:p>
        </p:txBody>
      </p:sp>
      <p:pic>
        <p:nvPicPr>
          <p:cNvPr id="4" name="Picture 3" descr="Neumann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814601"/>
            <a:ext cx="1439862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26a16f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1"/>
          <a:stretch>
            <a:fillRect/>
          </a:stretch>
        </p:blipFill>
        <p:spPr bwMode="auto">
          <a:xfrm>
            <a:off x="6773068" y="4813014"/>
            <a:ext cx="2135188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F9B09-0050-4319-8FA5-7D010651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522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AB58B-BBBE-B94C-B0C8-2038ADE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BD2682-8F88-8F43-86B8-FA4624F92A1D}"/>
              </a:ext>
            </a:extLst>
          </p:cNvPr>
          <p:cNvSpPr/>
          <p:nvPr/>
        </p:nvSpPr>
        <p:spPr>
          <a:xfrm>
            <a:off x="2743200" y="4038599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2</a:t>
            </a:r>
            <a:r>
              <a:rPr lang="en-US" sz="5400" dirty="0"/>
              <a:t>,</a:t>
            </a:r>
            <a:r>
              <a:rPr lang="en-US" altLang="zh-CN" sz="5400" dirty="0">
                <a:ln>
                  <a:solidFill>
                    <a:srgbClr val="160AFC"/>
                  </a:solidFill>
                </a:ln>
              </a:rPr>
              <a:t>0</a:t>
            </a:r>
            <a:endParaRPr lang="en-US" sz="5400" dirty="0">
              <a:ln>
                <a:solidFill>
                  <a:srgbClr val="160AFC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917FC3-FC0C-B24F-ADB9-A7C164480897}"/>
              </a:ext>
            </a:extLst>
          </p:cNvPr>
          <p:cNvSpPr/>
          <p:nvPr/>
        </p:nvSpPr>
        <p:spPr>
          <a:xfrm>
            <a:off x="4648200" y="4038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1</a:t>
            </a:r>
            <a:r>
              <a:rPr lang="en-US" sz="5400" dirty="0"/>
              <a:t>,</a:t>
            </a:r>
            <a:r>
              <a:rPr lang="en-US" altLang="zh-CN" sz="5400" dirty="0">
                <a:ln>
                  <a:solidFill>
                    <a:srgbClr val="160AFC"/>
                  </a:solidFill>
                </a:ln>
              </a:rPr>
              <a:t>1</a:t>
            </a:r>
            <a:endParaRPr lang="en-US" sz="5400" dirty="0">
              <a:ln>
                <a:solidFill>
                  <a:srgbClr val="160AFC"/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55B77-F7DC-9945-BA41-13EC53D011CA}"/>
              </a:ext>
            </a:extLst>
          </p:cNvPr>
          <p:cNvSpPr txBox="1"/>
          <p:nvPr/>
        </p:nvSpPr>
        <p:spPr>
          <a:xfrm rot="16200000">
            <a:off x="2197377" y="4600544"/>
            <a:ext cx="691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Hare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2EB48-5CB5-A744-9286-CB987B89AAEB}"/>
              </a:ext>
            </a:extLst>
          </p:cNvPr>
          <p:cNvSpPr txBox="1"/>
          <p:nvPr/>
        </p:nvSpPr>
        <p:spPr>
          <a:xfrm>
            <a:off x="3191908" y="2102458"/>
            <a:ext cx="640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Stag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E656EE-435A-7145-9331-6667697F2B34}"/>
              </a:ext>
            </a:extLst>
          </p:cNvPr>
          <p:cNvSpPr txBox="1"/>
          <p:nvPr/>
        </p:nvSpPr>
        <p:spPr>
          <a:xfrm>
            <a:off x="5096908" y="2102458"/>
            <a:ext cx="691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Hare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E2DAD4E-AB3B-DA44-8A42-2C7FB22F6A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Let’s look at Blue when Red “Hare”</a:t>
            </a:r>
          </a:p>
        </p:txBody>
      </p:sp>
    </p:spTree>
    <p:extLst>
      <p:ext uri="{BB962C8B-B14F-4D97-AF65-F5344CB8AC3E}">
        <p14:creationId xmlns:p14="http://schemas.microsoft.com/office/powerpoint/2010/main" val="4154085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AB58B-BBBE-B94C-B0C8-2038ADE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E2DAD4E-AB3B-DA44-8A42-2C7FB22F6A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Let’s look at Blue: Two Strategies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463197-FAE4-0248-92CE-6D8D5394D229}"/>
              </a:ext>
            </a:extLst>
          </p:cNvPr>
          <p:cNvSpPr/>
          <p:nvPr/>
        </p:nvSpPr>
        <p:spPr>
          <a:xfrm>
            <a:off x="274320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>
                  <a:solidFill>
                    <a:srgbClr val="FF0000"/>
                  </a:solidFill>
                </a:ln>
              </a:rPr>
              <a:t>3</a:t>
            </a:r>
            <a:r>
              <a:rPr lang="en-US" sz="5400" dirty="0"/>
              <a:t>,</a:t>
            </a:r>
            <a:r>
              <a:rPr lang="en-US" sz="5400" dirty="0">
                <a:ln>
                  <a:solidFill>
                    <a:srgbClr val="160AFC"/>
                  </a:solidFill>
                </a:ln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44A2A4-1C2C-1341-8EBE-382A1DE581AD}"/>
              </a:ext>
            </a:extLst>
          </p:cNvPr>
          <p:cNvSpPr/>
          <p:nvPr/>
        </p:nvSpPr>
        <p:spPr>
          <a:xfrm>
            <a:off x="2743200" y="4038599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2</a:t>
            </a:r>
            <a:r>
              <a:rPr lang="en-US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0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E858A0-C947-3B4B-8E4D-2C768BD1AF6A}"/>
              </a:ext>
            </a:extLst>
          </p:cNvPr>
          <p:cNvSpPr/>
          <p:nvPr/>
        </p:nvSpPr>
        <p:spPr>
          <a:xfrm>
            <a:off x="464820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0</a:t>
            </a:r>
            <a:r>
              <a:rPr lang="en-US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2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B162C3-57FC-D84E-9739-F251F1D537D9}"/>
              </a:ext>
            </a:extLst>
          </p:cNvPr>
          <p:cNvSpPr/>
          <p:nvPr/>
        </p:nvSpPr>
        <p:spPr>
          <a:xfrm>
            <a:off x="4648200" y="4038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rgbClr val="FF0000"/>
                  </a:solidFill>
                </a:ln>
              </a:rPr>
              <a:t>1</a:t>
            </a:r>
            <a:r>
              <a:rPr lang="en-US" sz="5400" dirty="0"/>
              <a:t>,</a:t>
            </a:r>
            <a:r>
              <a:rPr lang="en-US" altLang="zh-CN" sz="5400" dirty="0">
                <a:ln>
                  <a:solidFill>
                    <a:srgbClr val="160AFC"/>
                  </a:solidFill>
                </a:ln>
              </a:rPr>
              <a:t>1</a:t>
            </a:r>
            <a:endParaRPr lang="en-US" sz="5400" dirty="0">
              <a:ln>
                <a:solidFill>
                  <a:srgbClr val="160AFC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C625F1-1D51-6A4C-8F35-F484B7A5F8BF}"/>
              </a:ext>
            </a:extLst>
          </p:cNvPr>
          <p:cNvSpPr txBox="1"/>
          <p:nvPr/>
        </p:nvSpPr>
        <p:spPr>
          <a:xfrm rot="16200000">
            <a:off x="2222833" y="3076545"/>
            <a:ext cx="640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Stag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1F323C-CCC6-9540-836E-E211348E9F37}"/>
              </a:ext>
            </a:extLst>
          </p:cNvPr>
          <p:cNvSpPr txBox="1"/>
          <p:nvPr/>
        </p:nvSpPr>
        <p:spPr>
          <a:xfrm rot="16200000">
            <a:off x="2197377" y="4600544"/>
            <a:ext cx="691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Hare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7EDD60-E51D-2E41-89C4-506814A618D6}"/>
              </a:ext>
            </a:extLst>
          </p:cNvPr>
          <p:cNvSpPr txBox="1"/>
          <p:nvPr/>
        </p:nvSpPr>
        <p:spPr>
          <a:xfrm>
            <a:off x="3191908" y="2102458"/>
            <a:ext cx="640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Stag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FB5D8F-7358-FD4A-A224-D5A2689EB2BD}"/>
              </a:ext>
            </a:extLst>
          </p:cNvPr>
          <p:cNvSpPr txBox="1"/>
          <p:nvPr/>
        </p:nvSpPr>
        <p:spPr>
          <a:xfrm>
            <a:off x="5096908" y="2102458"/>
            <a:ext cx="691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Hare</a:t>
            </a:r>
            <a:endParaRPr lang="en-US" b="1" dirty="0">
              <a:solidFill>
                <a:srgbClr val="160A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486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AB58B-BBBE-B94C-B0C8-2038ADE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1F6DC-BF72-0A45-929A-C60AF00226F5}"/>
              </a:ext>
            </a:extLst>
          </p:cNvPr>
          <p:cNvSpPr/>
          <p:nvPr/>
        </p:nvSpPr>
        <p:spPr>
          <a:xfrm>
            <a:off x="274320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>
                  <a:solidFill>
                    <a:srgbClr val="FF0000"/>
                  </a:solidFill>
                </a:ln>
              </a:rPr>
              <a:t>3</a:t>
            </a:r>
            <a:r>
              <a:rPr lang="en-US" sz="5400" dirty="0"/>
              <a:t>,</a:t>
            </a:r>
            <a:r>
              <a:rPr lang="en-US" sz="5400" dirty="0">
                <a:ln>
                  <a:solidFill>
                    <a:srgbClr val="160AFC"/>
                  </a:solidFill>
                </a:ln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BD2682-8F88-8F43-86B8-FA4624F92A1D}"/>
              </a:ext>
            </a:extLst>
          </p:cNvPr>
          <p:cNvSpPr/>
          <p:nvPr/>
        </p:nvSpPr>
        <p:spPr>
          <a:xfrm>
            <a:off x="2743200" y="4038599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2</a:t>
            </a:r>
            <a:r>
              <a:rPr lang="en-US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0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4CC0FF-3D70-8E4C-ADE4-C6A725A57CCA}"/>
              </a:ext>
            </a:extLst>
          </p:cNvPr>
          <p:cNvSpPr/>
          <p:nvPr/>
        </p:nvSpPr>
        <p:spPr>
          <a:xfrm>
            <a:off x="464820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0</a:t>
            </a:r>
            <a:r>
              <a:rPr lang="en-US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2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917FC3-FC0C-B24F-ADB9-A7C164480897}"/>
              </a:ext>
            </a:extLst>
          </p:cNvPr>
          <p:cNvSpPr/>
          <p:nvPr/>
        </p:nvSpPr>
        <p:spPr>
          <a:xfrm>
            <a:off x="4648200" y="4038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rgbClr val="FF0000"/>
                  </a:solidFill>
                </a:ln>
              </a:rPr>
              <a:t>1</a:t>
            </a:r>
            <a:r>
              <a:rPr lang="en-US" sz="5400" dirty="0"/>
              <a:t>,</a:t>
            </a:r>
            <a:r>
              <a:rPr lang="en-US" altLang="zh-CN" sz="5400" dirty="0">
                <a:ln>
                  <a:solidFill>
                    <a:srgbClr val="160AFC"/>
                  </a:solidFill>
                </a:ln>
              </a:rPr>
              <a:t>1</a:t>
            </a:r>
            <a:endParaRPr lang="en-US" sz="5400" dirty="0">
              <a:ln>
                <a:solidFill>
                  <a:srgbClr val="160AFC"/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A6149-69FE-454F-A1FA-644BEFED7B33}"/>
              </a:ext>
            </a:extLst>
          </p:cNvPr>
          <p:cNvSpPr txBox="1"/>
          <p:nvPr/>
        </p:nvSpPr>
        <p:spPr>
          <a:xfrm rot="16200000">
            <a:off x="2222833" y="3076545"/>
            <a:ext cx="640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Stag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55B77-F7DC-9945-BA41-13EC53D011CA}"/>
              </a:ext>
            </a:extLst>
          </p:cNvPr>
          <p:cNvSpPr txBox="1"/>
          <p:nvPr/>
        </p:nvSpPr>
        <p:spPr>
          <a:xfrm rot="16200000">
            <a:off x="2197377" y="4600544"/>
            <a:ext cx="691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Hare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2EB48-5CB5-A744-9286-CB987B89AAEB}"/>
              </a:ext>
            </a:extLst>
          </p:cNvPr>
          <p:cNvSpPr txBox="1"/>
          <p:nvPr/>
        </p:nvSpPr>
        <p:spPr>
          <a:xfrm>
            <a:off x="3191908" y="2102458"/>
            <a:ext cx="640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Stag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E656EE-435A-7145-9331-6667697F2B34}"/>
              </a:ext>
            </a:extLst>
          </p:cNvPr>
          <p:cNvSpPr txBox="1"/>
          <p:nvPr/>
        </p:nvSpPr>
        <p:spPr>
          <a:xfrm>
            <a:off x="5096908" y="2102458"/>
            <a:ext cx="691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Hare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E2DAD4E-AB3B-DA44-8A42-2C7FB22F6A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Nash Equilibrium: A Strategy Set</a:t>
            </a:r>
          </a:p>
        </p:txBody>
      </p:sp>
    </p:spTree>
    <p:extLst>
      <p:ext uri="{BB962C8B-B14F-4D97-AF65-F5344CB8AC3E}">
        <p14:creationId xmlns:p14="http://schemas.microsoft.com/office/powerpoint/2010/main" val="2620267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AB58B-BBBE-B94C-B0C8-2038ADE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1F6DC-BF72-0A45-929A-C60AF00226F5}"/>
              </a:ext>
            </a:extLst>
          </p:cNvPr>
          <p:cNvSpPr/>
          <p:nvPr/>
        </p:nvSpPr>
        <p:spPr>
          <a:xfrm>
            <a:off x="5105400" y="2514601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>
                  <a:solidFill>
                    <a:srgbClr val="FF0000"/>
                  </a:solidFill>
                </a:ln>
              </a:rPr>
              <a:t>3</a:t>
            </a:r>
            <a:r>
              <a:rPr lang="en-US" sz="5400" dirty="0"/>
              <a:t>,</a:t>
            </a:r>
            <a:r>
              <a:rPr lang="en-US" sz="5400" dirty="0">
                <a:ln>
                  <a:solidFill>
                    <a:srgbClr val="160AFC"/>
                  </a:solidFill>
                </a:ln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BD2682-8F88-8F43-86B8-FA4624F92A1D}"/>
              </a:ext>
            </a:extLst>
          </p:cNvPr>
          <p:cNvSpPr/>
          <p:nvPr/>
        </p:nvSpPr>
        <p:spPr>
          <a:xfrm>
            <a:off x="5105400" y="4038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2</a:t>
            </a:r>
            <a:r>
              <a:rPr lang="en-US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0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4CC0FF-3D70-8E4C-ADE4-C6A725A57CCA}"/>
              </a:ext>
            </a:extLst>
          </p:cNvPr>
          <p:cNvSpPr/>
          <p:nvPr/>
        </p:nvSpPr>
        <p:spPr>
          <a:xfrm>
            <a:off x="7010400" y="2514601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0</a:t>
            </a:r>
            <a:r>
              <a:rPr lang="en-US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2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917FC3-FC0C-B24F-ADB9-A7C164480897}"/>
              </a:ext>
            </a:extLst>
          </p:cNvPr>
          <p:cNvSpPr/>
          <p:nvPr/>
        </p:nvSpPr>
        <p:spPr>
          <a:xfrm>
            <a:off x="7010400" y="4038601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rgbClr val="FF0000"/>
                  </a:solidFill>
                </a:ln>
              </a:rPr>
              <a:t>1</a:t>
            </a:r>
            <a:r>
              <a:rPr lang="en-US" sz="5400" dirty="0"/>
              <a:t>,</a:t>
            </a:r>
            <a:r>
              <a:rPr lang="en-US" altLang="zh-CN" sz="5400" dirty="0">
                <a:ln>
                  <a:solidFill>
                    <a:srgbClr val="160AFC"/>
                  </a:solidFill>
                </a:ln>
              </a:rPr>
              <a:t>1</a:t>
            </a:r>
            <a:endParaRPr lang="en-US" sz="5400" dirty="0">
              <a:ln>
                <a:solidFill>
                  <a:srgbClr val="160AFC"/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A6149-69FE-454F-A1FA-644BEFED7B33}"/>
              </a:ext>
            </a:extLst>
          </p:cNvPr>
          <p:cNvSpPr txBox="1"/>
          <p:nvPr/>
        </p:nvSpPr>
        <p:spPr>
          <a:xfrm rot="16200000">
            <a:off x="4585033" y="3076546"/>
            <a:ext cx="640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Stag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55B77-F7DC-9945-BA41-13EC53D011CA}"/>
              </a:ext>
            </a:extLst>
          </p:cNvPr>
          <p:cNvSpPr txBox="1"/>
          <p:nvPr/>
        </p:nvSpPr>
        <p:spPr>
          <a:xfrm rot="16200000">
            <a:off x="4559577" y="4600545"/>
            <a:ext cx="691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Hare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2EB48-5CB5-A744-9286-CB987B89AAEB}"/>
              </a:ext>
            </a:extLst>
          </p:cNvPr>
          <p:cNvSpPr txBox="1"/>
          <p:nvPr/>
        </p:nvSpPr>
        <p:spPr>
          <a:xfrm>
            <a:off x="5554108" y="2102459"/>
            <a:ext cx="640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Stag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E656EE-435A-7145-9331-6667697F2B34}"/>
              </a:ext>
            </a:extLst>
          </p:cNvPr>
          <p:cNvSpPr txBox="1"/>
          <p:nvPr/>
        </p:nvSpPr>
        <p:spPr>
          <a:xfrm>
            <a:off x="7459108" y="2102459"/>
            <a:ext cx="691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Hare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E2DAD4E-AB3B-DA44-8A42-2C7FB22F6A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Nash Equilibrium: Pure Strategy (Set)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9B26DA-DA10-1B4A-ADA9-5F510444B1D5}"/>
              </a:ext>
            </a:extLst>
          </p:cNvPr>
          <p:cNvSpPr/>
          <p:nvPr/>
        </p:nvSpPr>
        <p:spPr>
          <a:xfrm>
            <a:off x="591553" y="2542675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>
                  <a:solidFill>
                    <a:srgbClr val="FF0000"/>
                  </a:solidFill>
                </a:ln>
              </a:rPr>
              <a:t>5</a:t>
            </a:r>
            <a:r>
              <a:rPr lang="en-US" sz="5400" dirty="0"/>
              <a:t>,</a:t>
            </a:r>
            <a:r>
              <a:rPr lang="en-US" sz="5400" dirty="0">
                <a:ln>
                  <a:solidFill>
                    <a:srgbClr val="160AFC"/>
                  </a:solidFill>
                </a:ln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0FDB72-64E4-A74F-8E5A-21D8E2E31314}"/>
              </a:ext>
            </a:extLst>
          </p:cNvPr>
          <p:cNvSpPr/>
          <p:nvPr/>
        </p:nvSpPr>
        <p:spPr>
          <a:xfrm>
            <a:off x="591553" y="4066674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20</a:t>
            </a:r>
            <a:r>
              <a:rPr lang="en-US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0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C222DE-6633-BF47-A1B6-E6C8F72A4631}"/>
              </a:ext>
            </a:extLst>
          </p:cNvPr>
          <p:cNvSpPr/>
          <p:nvPr/>
        </p:nvSpPr>
        <p:spPr>
          <a:xfrm>
            <a:off x="2496553" y="2542675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0</a:t>
            </a:r>
            <a:r>
              <a:rPr lang="en-US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20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E74EA7-8B35-F74A-9A75-AE291DEF7CE1}"/>
              </a:ext>
            </a:extLst>
          </p:cNvPr>
          <p:cNvSpPr/>
          <p:nvPr/>
        </p:nvSpPr>
        <p:spPr>
          <a:xfrm>
            <a:off x="2496553" y="4066675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1</a:t>
            </a:r>
            <a:r>
              <a:rPr lang="en-US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1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CECE8D-4CD7-444F-A945-2A29E7FA4F38}"/>
              </a:ext>
            </a:extLst>
          </p:cNvPr>
          <p:cNvSpPr txBox="1"/>
          <p:nvPr/>
        </p:nvSpPr>
        <p:spPr>
          <a:xfrm rot="16200000">
            <a:off x="-112294" y="3104620"/>
            <a:ext cx="1007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Confess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3452E2-96AE-0D48-A891-F6C941BF8884}"/>
              </a:ext>
            </a:extLst>
          </p:cNvPr>
          <p:cNvSpPr txBox="1"/>
          <p:nvPr/>
        </p:nvSpPr>
        <p:spPr>
          <a:xfrm rot="16200000">
            <a:off x="-1013" y="4628619"/>
            <a:ext cx="785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Silent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E7F68E-1977-E04C-AC5F-6A5C2F7EBA10}"/>
              </a:ext>
            </a:extLst>
          </p:cNvPr>
          <p:cNvSpPr txBox="1"/>
          <p:nvPr/>
        </p:nvSpPr>
        <p:spPr>
          <a:xfrm>
            <a:off x="1040261" y="2130533"/>
            <a:ext cx="1007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Confess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EC5C43-88E5-BB45-BB65-F13D71740944}"/>
              </a:ext>
            </a:extLst>
          </p:cNvPr>
          <p:cNvSpPr txBox="1"/>
          <p:nvPr/>
        </p:nvSpPr>
        <p:spPr>
          <a:xfrm>
            <a:off x="2945261" y="2130533"/>
            <a:ext cx="785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Silent</a:t>
            </a:r>
            <a:endParaRPr lang="en-US" b="1" dirty="0">
              <a:solidFill>
                <a:srgbClr val="160A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97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Nash Equilibrium: Mixed Strategy (Set)</a:t>
            </a:r>
          </a:p>
        </p:txBody>
      </p:sp>
      <p:sp>
        <p:nvSpPr>
          <p:cNvPr id="9246" name="Text Box 35"/>
          <p:cNvSpPr txBox="1">
            <a:spLocks noChangeArrowheads="1"/>
          </p:cNvSpPr>
          <p:nvPr/>
        </p:nvSpPr>
        <p:spPr bwMode="auto">
          <a:xfrm>
            <a:off x="6080125" y="4397386"/>
            <a:ext cx="184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6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522A21-505F-4398-94D0-0C47C440D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0" y="1383436"/>
            <a:ext cx="3333750" cy="2667000"/>
          </a:xfrm>
          <a:prstGeom prst="rect">
            <a:avLst/>
          </a:prstGeom>
        </p:spPr>
      </p:pic>
      <p:sp>
        <p:nvSpPr>
          <p:cNvPr id="11" name="Text Box 24">
            <a:extLst>
              <a:ext uri="{FF2B5EF4-FFF2-40B4-BE49-F238E27FC236}">
                <a16:creationId xmlns:a16="http://schemas.microsoft.com/office/drawing/2014/main" id="{70CB9CFB-57ED-4DE6-8C22-2D92D281C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2707" y="2236775"/>
            <a:ext cx="1005058" cy="378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b="0" dirty="0"/>
              <a:t>Player B</a:t>
            </a:r>
          </a:p>
        </p:txBody>
      </p:sp>
      <p:sp>
        <p:nvSpPr>
          <p:cNvPr id="12" name="Text Box 25">
            <a:extLst>
              <a:ext uri="{FF2B5EF4-FFF2-40B4-BE49-F238E27FC236}">
                <a16:creationId xmlns:a16="http://schemas.microsoft.com/office/drawing/2014/main" id="{F471B914-5BA8-4C22-B735-4DA67C454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2446" y="4504678"/>
            <a:ext cx="1005123" cy="378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b="0" dirty="0"/>
              <a:t>Player A</a:t>
            </a:r>
          </a:p>
        </p:txBody>
      </p:sp>
      <p:sp>
        <p:nvSpPr>
          <p:cNvPr id="13" name="Text Box 26">
            <a:extLst>
              <a:ext uri="{FF2B5EF4-FFF2-40B4-BE49-F238E27FC236}">
                <a16:creationId xmlns:a16="http://schemas.microsoft.com/office/drawing/2014/main" id="{79784BFB-63E5-49C0-81EE-9FF3A4E84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6607" y="2707506"/>
            <a:ext cx="729342" cy="378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14" name="Text Box 27">
            <a:extLst>
              <a:ext uri="{FF2B5EF4-FFF2-40B4-BE49-F238E27FC236}">
                <a16:creationId xmlns:a16="http://schemas.microsoft.com/office/drawing/2014/main" id="{481A06CA-CC0F-49AF-9141-D1972F8A3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6712" y="2707506"/>
            <a:ext cx="690870" cy="378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dirty="0"/>
              <a:t>Rock</a:t>
            </a:r>
          </a:p>
        </p:txBody>
      </p:sp>
      <p:sp>
        <p:nvSpPr>
          <p:cNvPr id="18" name="Text Box 28">
            <a:extLst>
              <a:ext uri="{FF2B5EF4-FFF2-40B4-BE49-F238E27FC236}">
                <a16:creationId xmlns:a16="http://schemas.microsoft.com/office/drawing/2014/main" id="{22A6D223-0F43-47BA-AF2C-999B39474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2811" y="2707506"/>
            <a:ext cx="960174" cy="378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dirty="0"/>
              <a:t>Scissors</a:t>
            </a:r>
          </a:p>
        </p:txBody>
      </p:sp>
      <p:sp>
        <p:nvSpPr>
          <p:cNvPr id="19" name="Text Box 29">
            <a:extLst>
              <a:ext uri="{FF2B5EF4-FFF2-40B4-BE49-F238E27FC236}">
                <a16:creationId xmlns:a16="http://schemas.microsoft.com/office/drawing/2014/main" id="{3312A8A5-408B-4D96-B265-5398D23E9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8545" y="3412725"/>
            <a:ext cx="729342" cy="378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20" name="Text Box 30">
            <a:extLst>
              <a:ext uri="{FF2B5EF4-FFF2-40B4-BE49-F238E27FC236}">
                <a16:creationId xmlns:a16="http://schemas.microsoft.com/office/drawing/2014/main" id="{C04D5A5C-1BCC-40B3-895E-8D243B9E9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8545" y="4504678"/>
            <a:ext cx="690870" cy="378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dirty="0"/>
              <a:t>Rock</a:t>
            </a:r>
          </a:p>
        </p:txBody>
      </p:sp>
      <p:sp>
        <p:nvSpPr>
          <p:cNvPr id="21" name="Text Box 31">
            <a:extLst>
              <a:ext uri="{FF2B5EF4-FFF2-40B4-BE49-F238E27FC236}">
                <a16:creationId xmlns:a16="http://schemas.microsoft.com/office/drawing/2014/main" id="{E42F7165-0774-4F09-8162-3C33121EB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6530" y="5596631"/>
            <a:ext cx="960174" cy="378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dirty="0"/>
              <a:t>Scissors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EEE10E-D61B-4DB4-A675-753DB394BAFB}"/>
              </a:ext>
            </a:extLst>
          </p:cNvPr>
          <p:cNvSpPr txBox="1"/>
          <p:nvPr/>
        </p:nvSpPr>
        <p:spPr>
          <a:xfrm>
            <a:off x="2878695" y="3879055"/>
            <a:ext cx="649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1/3</a:t>
            </a:r>
            <a:endParaRPr lang="en-SG" sz="2400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D332F0-D12C-4A84-A53E-28BDF1A7FE72}"/>
              </a:ext>
            </a:extLst>
          </p:cNvPr>
          <p:cNvSpPr txBox="1"/>
          <p:nvPr/>
        </p:nvSpPr>
        <p:spPr>
          <a:xfrm>
            <a:off x="2859459" y="4953000"/>
            <a:ext cx="649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1/3</a:t>
            </a:r>
            <a:endParaRPr lang="en-SG" sz="2400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393610-2E84-4936-8588-A1F6BDCD89E5}"/>
              </a:ext>
            </a:extLst>
          </p:cNvPr>
          <p:cNvSpPr txBox="1"/>
          <p:nvPr/>
        </p:nvSpPr>
        <p:spPr>
          <a:xfrm>
            <a:off x="2859458" y="6023512"/>
            <a:ext cx="649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1/3</a:t>
            </a:r>
            <a:endParaRPr lang="en-SG" sz="24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49D36E-2613-46F5-8385-B94A0691B4A6}"/>
              </a:ext>
            </a:extLst>
          </p:cNvPr>
          <p:cNvSpPr txBox="1"/>
          <p:nvPr/>
        </p:nvSpPr>
        <p:spPr>
          <a:xfrm>
            <a:off x="4600288" y="2666061"/>
            <a:ext cx="649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1/3</a:t>
            </a:r>
            <a:endParaRPr lang="en-SG" sz="2400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56B82-3B76-498B-A394-D85197228DC9}"/>
              </a:ext>
            </a:extLst>
          </p:cNvPr>
          <p:cNvSpPr txBox="1"/>
          <p:nvPr/>
        </p:nvSpPr>
        <p:spPr>
          <a:xfrm>
            <a:off x="6297728" y="2666061"/>
            <a:ext cx="649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1/3</a:t>
            </a:r>
            <a:endParaRPr lang="en-SG" sz="2400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89B49B-BE5B-4069-A6F2-4483EC86A8BC}"/>
              </a:ext>
            </a:extLst>
          </p:cNvPr>
          <p:cNvSpPr txBox="1"/>
          <p:nvPr/>
        </p:nvSpPr>
        <p:spPr>
          <a:xfrm>
            <a:off x="8082985" y="2666061"/>
            <a:ext cx="649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1/3</a:t>
            </a:r>
            <a:endParaRPr lang="en-SG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28" name="Group 4">
            <a:extLst>
              <a:ext uri="{FF2B5EF4-FFF2-40B4-BE49-F238E27FC236}">
                <a16:creationId xmlns:a16="http://schemas.microsoft.com/office/drawing/2014/main" id="{593A9340-F15A-4C7E-8764-10419F584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499835"/>
              </p:ext>
            </p:extLst>
          </p:nvPr>
        </p:nvGraphicFramePr>
        <p:xfrm>
          <a:off x="4049828" y="3486455"/>
          <a:ext cx="4495800" cy="2794000"/>
        </p:xfrm>
        <a:graphic>
          <a:graphicData uri="http://schemas.openxmlformats.org/drawingml/2006/table">
            <a:tbl>
              <a:tblPr/>
              <a:tblGrid>
                <a:gridCol w="149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0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latin typeface="Century Gothic" panose="020B0502020202020204" pitchFamily="34" charset="0"/>
                        </a:rPr>
                        <a:t> 0, </a:t>
                      </a:r>
                      <a:r>
                        <a:rPr lang="en-US" altLang="en-US" sz="2400" dirty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latin typeface="Century Gothic" panose="020B0502020202020204" pitchFamily="34" charset="0"/>
                        </a:rPr>
                        <a:t>1,</a:t>
                      </a:r>
                      <a:r>
                        <a:rPr lang="en-US" altLang="en-US" sz="2400" dirty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latin typeface="Century Gothic" panose="020B0502020202020204" pitchFamily="34" charset="0"/>
                        </a:rPr>
                        <a:t>-1,</a:t>
                      </a:r>
                      <a:r>
                        <a:rPr lang="en-US" altLang="en-US" sz="2400" dirty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-1,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0,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1,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0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1,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-1,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0,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D39FF-746B-4B5B-8157-AF7B8DBA7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1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Look at Red when Blue “Paper”</a:t>
            </a:r>
          </a:p>
        </p:txBody>
      </p:sp>
      <p:sp>
        <p:nvSpPr>
          <p:cNvPr id="9246" name="Text Box 35"/>
          <p:cNvSpPr txBox="1">
            <a:spLocks noChangeArrowheads="1"/>
          </p:cNvSpPr>
          <p:nvPr/>
        </p:nvSpPr>
        <p:spPr bwMode="auto">
          <a:xfrm>
            <a:off x="5154497" y="3882731"/>
            <a:ext cx="184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600"/>
          </a:p>
        </p:txBody>
      </p:sp>
      <p:sp>
        <p:nvSpPr>
          <p:cNvPr id="13" name="Text Box 26">
            <a:extLst>
              <a:ext uri="{FF2B5EF4-FFF2-40B4-BE49-F238E27FC236}">
                <a16:creationId xmlns:a16="http://schemas.microsoft.com/office/drawing/2014/main" id="{79784BFB-63E5-49C0-81EE-9FF3A4E84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0979" y="2192851"/>
            <a:ext cx="745243" cy="378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dirty="0">
                <a:solidFill>
                  <a:srgbClr val="160AFC"/>
                </a:solidFill>
              </a:rPr>
              <a:t>Paper</a:t>
            </a:r>
          </a:p>
        </p:txBody>
      </p:sp>
      <p:sp>
        <p:nvSpPr>
          <p:cNvPr id="14" name="Text Box 27">
            <a:extLst>
              <a:ext uri="{FF2B5EF4-FFF2-40B4-BE49-F238E27FC236}">
                <a16:creationId xmlns:a16="http://schemas.microsoft.com/office/drawing/2014/main" id="{481A06CA-CC0F-49AF-9141-D1972F8A3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1084" y="2192851"/>
            <a:ext cx="647653" cy="378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dirty="0">
                <a:solidFill>
                  <a:srgbClr val="160AFC"/>
                </a:solidFill>
              </a:rPr>
              <a:t>Rock</a:t>
            </a:r>
          </a:p>
        </p:txBody>
      </p:sp>
      <p:sp>
        <p:nvSpPr>
          <p:cNvPr id="18" name="Text Box 28">
            <a:extLst>
              <a:ext uri="{FF2B5EF4-FFF2-40B4-BE49-F238E27FC236}">
                <a16:creationId xmlns:a16="http://schemas.microsoft.com/office/drawing/2014/main" id="{22A6D223-0F43-47BA-AF2C-999B39474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7183" y="2192851"/>
            <a:ext cx="960174" cy="378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dirty="0">
                <a:solidFill>
                  <a:srgbClr val="160AFC"/>
                </a:solidFill>
              </a:rPr>
              <a:t>Scissors</a:t>
            </a:r>
          </a:p>
        </p:txBody>
      </p:sp>
      <p:sp>
        <p:nvSpPr>
          <p:cNvPr id="19" name="Text Box 29">
            <a:extLst>
              <a:ext uri="{FF2B5EF4-FFF2-40B4-BE49-F238E27FC236}">
                <a16:creationId xmlns:a16="http://schemas.microsoft.com/office/drawing/2014/main" id="{3312A8A5-408B-4D96-B265-5398D23E9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917" y="2898070"/>
            <a:ext cx="745243" cy="378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Paper</a:t>
            </a:r>
          </a:p>
        </p:txBody>
      </p:sp>
      <p:sp>
        <p:nvSpPr>
          <p:cNvPr id="20" name="Text Box 30">
            <a:extLst>
              <a:ext uri="{FF2B5EF4-FFF2-40B4-BE49-F238E27FC236}">
                <a16:creationId xmlns:a16="http://schemas.microsoft.com/office/drawing/2014/main" id="{C04D5A5C-1BCC-40B3-895E-8D243B9E9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917" y="3990023"/>
            <a:ext cx="647653" cy="378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Rock</a:t>
            </a:r>
          </a:p>
        </p:txBody>
      </p:sp>
      <p:sp>
        <p:nvSpPr>
          <p:cNvPr id="21" name="Text Box 31">
            <a:extLst>
              <a:ext uri="{FF2B5EF4-FFF2-40B4-BE49-F238E27FC236}">
                <a16:creationId xmlns:a16="http://schemas.microsoft.com/office/drawing/2014/main" id="{E42F7165-0774-4F09-8162-3C33121EB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902" y="5081976"/>
            <a:ext cx="960174" cy="378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Scissors</a:t>
            </a:r>
          </a:p>
        </p:txBody>
      </p:sp>
      <p:graphicFrame>
        <p:nvGraphicFramePr>
          <p:cNvPr id="28" name="Group 4">
            <a:extLst>
              <a:ext uri="{FF2B5EF4-FFF2-40B4-BE49-F238E27FC236}">
                <a16:creationId xmlns:a16="http://schemas.microsoft.com/office/drawing/2014/main" id="{593A9340-F15A-4C7E-8764-10419F584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700621"/>
              </p:ext>
            </p:extLst>
          </p:nvPr>
        </p:nvGraphicFramePr>
        <p:xfrm>
          <a:off x="3124200" y="2971800"/>
          <a:ext cx="4495800" cy="2794000"/>
        </p:xfrm>
        <a:graphic>
          <a:graphicData uri="http://schemas.openxmlformats.org/drawingml/2006/table">
            <a:tbl>
              <a:tblPr/>
              <a:tblGrid>
                <a:gridCol w="149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0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altLang="en-US" sz="2400" dirty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0</a:t>
                      </a:r>
                      <a:r>
                        <a:rPr lang="en-US" altLang="en-US" sz="2400" dirty="0">
                          <a:latin typeface="Century Gothic" panose="020B0502020202020204" pitchFamily="34" charset="0"/>
                        </a:rPr>
                        <a:t>, </a:t>
                      </a:r>
                      <a:r>
                        <a:rPr lang="en-US" altLang="en-US" sz="2400" dirty="0">
                          <a:solidFill>
                            <a:srgbClr val="160AFC"/>
                          </a:solidFill>
                          <a:latin typeface="Century Gothic" panose="020B0502020202020204" pitchFamily="34" charset="0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1</a:t>
                      </a:r>
                      <a:r>
                        <a:rPr lang="en-US" altLang="en-US" sz="2400" dirty="0">
                          <a:latin typeface="Century Gothic" panose="020B0502020202020204" pitchFamily="34" charset="0"/>
                        </a:rPr>
                        <a:t>,</a:t>
                      </a:r>
                      <a:r>
                        <a:rPr lang="en-US" altLang="en-US" sz="2400" dirty="0">
                          <a:solidFill>
                            <a:srgbClr val="160AFC"/>
                          </a:solidFill>
                          <a:latin typeface="Century Gothic" panose="020B0502020202020204" pitchFamily="34" charset="0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-1</a:t>
                      </a:r>
                      <a:r>
                        <a:rPr lang="en-US" altLang="en-US" sz="2400" dirty="0">
                          <a:latin typeface="Century Gothic" panose="020B0502020202020204" pitchFamily="34" charset="0"/>
                        </a:rPr>
                        <a:t>,</a:t>
                      </a:r>
                      <a:r>
                        <a:rPr lang="en-US" altLang="en-US" sz="2400" dirty="0">
                          <a:solidFill>
                            <a:srgbClr val="160AFC"/>
                          </a:solidFill>
                          <a:latin typeface="Century Gothic" panose="020B0502020202020204" pitchFamily="34" charset="0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-1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60AFC"/>
                          </a:solidFill>
                          <a:effectLst/>
                          <a:latin typeface="Century Gothic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0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60AFC"/>
                          </a:solidFill>
                          <a:effectLst/>
                          <a:latin typeface="Century Gothic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1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60AFC"/>
                          </a:solidFill>
                          <a:effectLst/>
                          <a:latin typeface="Century Gothic" pitchFamily="34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0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1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60AFC"/>
                          </a:solidFill>
                          <a:effectLst/>
                          <a:latin typeface="Century Gothic" pitchFamily="34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-1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60AFC"/>
                          </a:solidFill>
                          <a:effectLst/>
                          <a:latin typeface="Century Gothic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0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60AFC"/>
                          </a:solidFill>
                          <a:effectLst/>
                          <a:latin typeface="Century Gothic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D39FF-746B-4B5B-8157-AF7B8DBA7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6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  <p:bldP spid="19" grpId="0"/>
      <p:bldP spid="20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Nash Equilibrium: Mixed Strategy (Set)</a:t>
            </a:r>
          </a:p>
        </p:txBody>
      </p:sp>
      <p:sp>
        <p:nvSpPr>
          <p:cNvPr id="9246" name="Text Box 35"/>
          <p:cNvSpPr txBox="1">
            <a:spLocks noChangeArrowheads="1"/>
          </p:cNvSpPr>
          <p:nvPr/>
        </p:nvSpPr>
        <p:spPr bwMode="auto">
          <a:xfrm>
            <a:off x="6080125" y="4397386"/>
            <a:ext cx="184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6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522A21-505F-4398-94D0-0C47C440D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0" y="1383436"/>
            <a:ext cx="3333750" cy="2667000"/>
          </a:xfrm>
          <a:prstGeom prst="rect">
            <a:avLst/>
          </a:prstGeom>
        </p:spPr>
      </p:pic>
      <p:sp>
        <p:nvSpPr>
          <p:cNvPr id="11" name="Text Box 24">
            <a:extLst>
              <a:ext uri="{FF2B5EF4-FFF2-40B4-BE49-F238E27FC236}">
                <a16:creationId xmlns:a16="http://schemas.microsoft.com/office/drawing/2014/main" id="{70CB9CFB-57ED-4DE6-8C22-2D92D281C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2707" y="2236775"/>
            <a:ext cx="1005058" cy="378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b="0" dirty="0"/>
              <a:t>Player B</a:t>
            </a:r>
          </a:p>
        </p:txBody>
      </p:sp>
      <p:sp>
        <p:nvSpPr>
          <p:cNvPr id="12" name="Text Box 25">
            <a:extLst>
              <a:ext uri="{FF2B5EF4-FFF2-40B4-BE49-F238E27FC236}">
                <a16:creationId xmlns:a16="http://schemas.microsoft.com/office/drawing/2014/main" id="{F471B914-5BA8-4C22-B735-4DA67C454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2446" y="4504678"/>
            <a:ext cx="1005123" cy="378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b="0" dirty="0"/>
              <a:t>Player A</a:t>
            </a:r>
          </a:p>
        </p:txBody>
      </p:sp>
      <p:sp>
        <p:nvSpPr>
          <p:cNvPr id="13" name="Text Box 26">
            <a:extLst>
              <a:ext uri="{FF2B5EF4-FFF2-40B4-BE49-F238E27FC236}">
                <a16:creationId xmlns:a16="http://schemas.microsoft.com/office/drawing/2014/main" id="{79784BFB-63E5-49C0-81EE-9FF3A4E84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6607" y="2707506"/>
            <a:ext cx="729342" cy="378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14" name="Text Box 27">
            <a:extLst>
              <a:ext uri="{FF2B5EF4-FFF2-40B4-BE49-F238E27FC236}">
                <a16:creationId xmlns:a16="http://schemas.microsoft.com/office/drawing/2014/main" id="{481A06CA-CC0F-49AF-9141-D1972F8A3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6712" y="2707506"/>
            <a:ext cx="690870" cy="378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dirty="0"/>
              <a:t>Rock</a:t>
            </a:r>
          </a:p>
        </p:txBody>
      </p:sp>
      <p:sp>
        <p:nvSpPr>
          <p:cNvPr id="18" name="Text Box 28">
            <a:extLst>
              <a:ext uri="{FF2B5EF4-FFF2-40B4-BE49-F238E27FC236}">
                <a16:creationId xmlns:a16="http://schemas.microsoft.com/office/drawing/2014/main" id="{22A6D223-0F43-47BA-AF2C-999B39474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2811" y="2707506"/>
            <a:ext cx="960174" cy="378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dirty="0"/>
              <a:t>Scissors</a:t>
            </a:r>
          </a:p>
        </p:txBody>
      </p:sp>
      <p:sp>
        <p:nvSpPr>
          <p:cNvPr id="19" name="Text Box 29">
            <a:extLst>
              <a:ext uri="{FF2B5EF4-FFF2-40B4-BE49-F238E27FC236}">
                <a16:creationId xmlns:a16="http://schemas.microsoft.com/office/drawing/2014/main" id="{3312A8A5-408B-4D96-B265-5398D23E9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8545" y="3412725"/>
            <a:ext cx="729342" cy="378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20" name="Text Box 30">
            <a:extLst>
              <a:ext uri="{FF2B5EF4-FFF2-40B4-BE49-F238E27FC236}">
                <a16:creationId xmlns:a16="http://schemas.microsoft.com/office/drawing/2014/main" id="{C04D5A5C-1BCC-40B3-895E-8D243B9E9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8545" y="4504678"/>
            <a:ext cx="690870" cy="378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dirty="0"/>
              <a:t>Rock</a:t>
            </a:r>
          </a:p>
        </p:txBody>
      </p:sp>
      <p:sp>
        <p:nvSpPr>
          <p:cNvPr id="21" name="Text Box 31">
            <a:extLst>
              <a:ext uri="{FF2B5EF4-FFF2-40B4-BE49-F238E27FC236}">
                <a16:creationId xmlns:a16="http://schemas.microsoft.com/office/drawing/2014/main" id="{E42F7165-0774-4F09-8162-3C33121EB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6530" y="5596631"/>
            <a:ext cx="960174" cy="378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0794" tIns="50397" rIns="100794" bIns="50397">
            <a:spAutoFit/>
          </a:bodyPr>
          <a:lstStyle/>
          <a:p>
            <a:r>
              <a:rPr lang="en-US" dirty="0"/>
              <a:t>Scissors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EEE10E-D61B-4DB4-A675-753DB394BAFB}"/>
              </a:ext>
            </a:extLst>
          </p:cNvPr>
          <p:cNvSpPr txBox="1"/>
          <p:nvPr/>
        </p:nvSpPr>
        <p:spPr>
          <a:xfrm>
            <a:off x="2878695" y="3879055"/>
            <a:ext cx="649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1/3</a:t>
            </a:r>
            <a:endParaRPr lang="en-SG" sz="2400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D332F0-D12C-4A84-A53E-28BDF1A7FE72}"/>
              </a:ext>
            </a:extLst>
          </p:cNvPr>
          <p:cNvSpPr txBox="1"/>
          <p:nvPr/>
        </p:nvSpPr>
        <p:spPr>
          <a:xfrm>
            <a:off x="2859459" y="4953000"/>
            <a:ext cx="649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1/3</a:t>
            </a:r>
            <a:endParaRPr lang="en-SG" sz="2400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393610-2E84-4936-8588-A1F6BDCD89E5}"/>
              </a:ext>
            </a:extLst>
          </p:cNvPr>
          <p:cNvSpPr txBox="1"/>
          <p:nvPr/>
        </p:nvSpPr>
        <p:spPr>
          <a:xfrm>
            <a:off x="2859458" y="6023512"/>
            <a:ext cx="649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1/3</a:t>
            </a:r>
            <a:endParaRPr lang="en-SG" sz="24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49D36E-2613-46F5-8385-B94A0691B4A6}"/>
              </a:ext>
            </a:extLst>
          </p:cNvPr>
          <p:cNvSpPr txBox="1"/>
          <p:nvPr/>
        </p:nvSpPr>
        <p:spPr>
          <a:xfrm>
            <a:off x="4600288" y="2666061"/>
            <a:ext cx="649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1/3</a:t>
            </a:r>
            <a:endParaRPr lang="en-SG" sz="2400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56B82-3B76-498B-A394-D85197228DC9}"/>
              </a:ext>
            </a:extLst>
          </p:cNvPr>
          <p:cNvSpPr txBox="1"/>
          <p:nvPr/>
        </p:nvSpPr>
        <p:spPr>
          <a:xfrm>
            <a:off x="6297728" y="2666061"/>
            <a:ext cx="649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1/3</a:t>
            </a:r>
            <a:endParaRPr lang="en-SG" sz="2400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89B49B-BE5B-4069-A6F2-4483EC86A8BC}"/>
              </a:ext>
            </a:extLst>
          </p:cNvPr>
          <p:cNvSpPr txBox="1"/>
          <p:nvPr/>
        </p:nvSpPr>
        <p:spPr>
          <a:xfrm>
            <a:off x="8082985" y="2666061"/>
            <a:ext cx="649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1/3</a:t>
            </a:r>
            <a:endParaRPr lang="en-SG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28" name="Group 4">
            <a:extLst>
              <a:ext uri="{FF2B5EF4-FFF2-40B4-BE49-F238E27FC236}">
                <a16:creationId xmlns:a16="http://schemas.microsoft.com/office/drawing/2014/main" id="{593A9340-F15A-4C7E-8764-10419F584254}"/>
              </a:ext>
            </a:extLst>
          </p:cNvPr>
          <p:cNvGraphicFramePr>
            <a:graphicFrameLocks noGrp="1"/>
          </p:cNvGraphicFramePr>
          <p:nvPr/>
        </p:nvGraphicFramePr>
        <p:xfrm>
          <a:off x="4049828" y="3486455"/>
          <a:ext cx="4495800" cy="2794000"/>
        </p:xfrm>
        <a:graphic>
          <a:graphicData uri="http://schemas.openxmlformats.org/drawingml/2006/table">
            <a:tbl>
              <a:tblPr/>
              <a:tblGrid>
                <a:gridCol w="149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0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latin typeface="Century Gothic" panose="020B0502020202020204" pitchFamily="34" charset="0"/>
                        </a:rPr>
                        <a:t> 0, </a:t>
                      </a:r>
                      <a:r>
                        <a:rPr lang="en-US" altLang="en-US" sz="2400" dirty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latin typeface="Century Gothic" panose="020B0502020202020204" pitchFamily="34" charset="0"/>
                        </a:rPr>
                        <a:t>1,</a:t>
                      </a:r>
                      <a:r>
                        <a:rPr lang="en-US" altLang="en-US" sz="2400" dirty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latin typeface="Century Gothic" panose="020B0502020202020204" pitchFamily="34" charset="0"/>
                        </a:rPr>
                        <a:t>-1,</a:t>
                      </a:r>
                      <a:r>
                        <a:rPr lang="en-US" altLang="en-US" sz="2400" dirty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-1,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0,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1,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0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1,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-1,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0,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D39FF-746B-4B5B-8157-AF7B8DBA7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3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AB58B-BBBE-B94C-B0C8-2038ADE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1F6DC-BF72-0A45-929A-C60AF00226F5}"/>
              </a:ext>
            </a:extLst>
          </p:cNvPr>
          <p:cNvSpPr/>
          <p:nvPr/>
        </p:nvSpPr>
        <p:spPr>
          <a:xfrm>
            <a:off x="443871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>
                  <a:solidFill>
                    <a:srgbClr val="FF0000"/>
                  </a:solidFill>
                </a:ln>
              </a:rPr>
              <a:t>-5</a:t>
            </a:r>
            <a:r>
              <a:rPr lang="en-US" sz="5400" dirty="0"/>
              <a:t>,</a:t>
            </a:r>
            <a:r>
              <a:rPr lang="en-US" sz="5400" dirty="0">
                <a:ln>
                  <a:solidFill>
                    <a:srgbClr val="160AFC"/>
                  </a:solidFill>
                </a:ln>
              </a:rPr>
              <a:t>-5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BD2682-8F88-8F43-86B8-FA4624F92A1D}"/>
              </a:ext>
            </a:extLst>
          </p:cNvPr>
          <p:cNvSpPr/>
          <p:nvPr/>
        </p:nvSpPr>
        <p:spPr>
          <a:xfrm>
            <a:off x="4438710" y="4038599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>
                  <a:solidFill>
                    <a:srgbClr val="FF0000"/>
                  </a:solidFill>
                </a:ln>
              </a:rPr>
              <a:t>0</a:t>
            </a:r>
            <a:r>
              <a:rPr lang="en-US" sz="5400" dirty="0"/>
              <a:t>,</a:t>
            </a:r>
            <a:r>
              <a:rPr lang="en-US" sz="5400" dirty="0">
                <a:ln>
                  <a:solidFill>
                    <a:srgbClr val="160AFC"/>
                  </a:solidFill>
                </a:ln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4CC0FF-3D70-8E4C-ADE4-C6A725A57CCA}"/>
              </a:ext>
            </a:extLst>
          </p:cNvPr>
          <p:cNvSpPr/>
          <p:nvPr/>
        </p:nvSpPr>
        <p:spPr>
          <a:xfrm>
            <a:off x="634371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>
                  <a:solidFill>
                    <a:srgbClr val="FF0000"/>
                  </a:solidFill>
                </a:ln>
              </a:rPr>
              <a:t>1</a:t>
            </a:r>
            <a:r>
              <a:rPr lang="en-US" sz="5400" dirty="0"/>
              <a:t>,</a:t>
            </a:r>
            <a:r>
              <a:rPr lang="en-US" sz="5400" dirty="0">
                <a:ln>
                  <a:solidFill>
                    <a:srgbClr val="160AFC"/>
                  </a:solidFill>
                </a:ln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917FC3-FC0C-B24F-ADB9-A7C164480897}"/>
              </a:ext>
            </a:extLst>
          </p:cNvPr>
          <p:cNvSpPr/>
          <p:nvPr/>
        </p:nvSpPr>
        <p:spPr>
          <a:xfrm>
            <a:off x="6343710" y="4038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>
                  <a:solidFill>
                    <a:srgbClr val="FF0000"/>
                  </a:solidFill>
                </a:ln>
              </a:rPr>
              <a:t>-1</a:t>
            </a:r>
            <a:r>
              <a:rPr lang="en-US" sz="5400" dirty="0"/>
              <a:t>,</a:t>
            </a:r>
            <a:r>
              <a:rPr lang="en-US" sz="5400" dirty="0">
                <a:ln>
                  <a:solidFill>
                    <a:srgbClr val="160AFC"/>
                  </a:solidFill>
                </a:ln>
              </a:rPr>
              <a:t>-1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A6149-69FE-454F-A1FA-644BEFED7B33}"/>
              </a:ext>
            </a:extLst>
          </p:cNvPr>
          <p:cNvSpPr txBox="1"/>
          <p:nvPr/>
        </p:nvSpPr>
        <p:spPr>
          <a:xfrm rot="16200000">
            <a:off x="3995640" y="3076545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Go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55B77-F7DC-9945-BA41-13EC53D011CA}"/>
              </a:ext>
            </a:extLst>
          </p:cNvPr>
          <p:cNvSpPr txBox="1"/>
          <p:nvPr/>
        </p:nvSpPr>
        <p:spPr>
          <a:xfrm rot="16200000">
            <a:off x="3904718" y="4600544"/>
            <a:ext cx="667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Stop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2EB48-5CB5-A744-9286-CB987B89AAEB}"/>
              </a:ext>
            </a:extLst>
          </p:cNvPr>
          <p:cNvSpPr txBox="1"/>
          <p:nvPr/>
        </p:nvSpPr>
        <p:spPr>
          <a:xfrm>
            <a:off x="4887418" y="2102458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Go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E656EE-435A-7145-9331-6667697F2B34}"/>
              </a:ext>
            </a:extLst>
          </p:cNvPr>
          <p:cNvSpPr txBox="1"/>
          <p:nvPr/>
        </p:nvSpPr>
        <p:spPr>
          <a:xfrm>
            <a:off x="6792418" y="2102458"/>
            <a:ext cx="667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Stop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E2DAD4E-AB3B-DA44-8A42-2C7FB22F6A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NE is a “natural law”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FBF02E-B87B-C544-A52E-737F8B38D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33585"/>
            <a:ext cx="3004801" cy="18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94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3998"/>
            <a:ext cx="7543800" cy="724255"/>
          </a:xfrm>
        </p:spPr>
        <p:txBody>
          <a:bodyPr>
            <a:noAutofit/>
          </a:bodyPr>
          <a:lstStyle/>
          <a:p>
            <a:pPr defTabSz="456963" eaLnBrk="1" hangingPunct="1"/>
            <a:r>
              <a:rPr lang="en-US" dirty="0"/>
              <a:t>Games: Complete Information </a:t>
            </a:r>
            <a:r>
              <a:rPr lang="en-US" dirty="0" err="1"/>
              <a:t>v.s</a:t>
            </a:r>
            <a:r>
              <a:rPr lang="en-US" dirty="0"/>
              <a:t>. Incomplete Information</a:t>
            </a:r>
            <a:endParaRPr lang="en-SG" dirty="0"/>
          </a:p>
        </p:txBody>
      </p:sp>
      <p:grpSp>
        <p:nvGrpSpPr>
          <p:cNvPr id="6" name="Group 5"/>
          <p:cNvGrpSpPr/>
          <p:nvPr/>
        </p:nvGrpSpPr>
        <p:grpSpPr>
          <a:xfrm>
            <a:off x="3601431" y="1600743"/>
            <a:ext cx="4684336" cy="4952457"/>
            <a:chOff x="3449031" y="1295943"/>
            <a:chExt cx="4684336" cy="4951913"/>
          </a:xfrm>
        </p:grpSpPr>
        <p:sp>
          <p:nvSpPr>
            <p:cNvPr id="7" name="Rounded Rectangle 6"/>
            <p:cNvSpPr/>
            <p:nvPr/>
          </p:nvSpPr>
          <p:spPr>
            <a:xfrm>
              <a:off x="3449031" y="1295943"/>
              <a:ext cx="2230591" cy="1536877"/>
            </a:xfrm>
            <a:prstGeom prst="roundRect">
              <a:avLst/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000" b="-4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3449031" y="2832820"/>
              <a:ext cx="2230591" cy="827549"/>
            </a:xfrm>
            <a:custGeom>
              <a:avLst/>
              <a:gdLst>
                <a:gd name="connsiteX0" fmla="*/ 0 w 2230591"/>
                <a:gd name="connsiteY0" fmla="*/ 0 h 827549"/>
                <a:gd name="connsiteX1" fmla="*/ 2230591 w 2230591"/>
                <a:gd name="connsiteY1" fmla="*/ 0 h 827549"/>
                <a:gd name="connsiteX2" fmla="*/ 2230591 w 2230591"/>
                <a:gd name="connsiteY2" fmla="*/ 827549 h 827549"/>
                <a:gd name="connsiteX3" fmla="*/ 0 w 2230591"/>
                <a:gd name="connsiteY3" fmla="*/ 827549 h 827549"/>
                <a:gd name="connsiteX4" fmla="*/ 0 w 2230591"/>
                <a:gd name="connsiteY4" fmla="*/ 0 h 82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0591" h="827549">
                  <a:moveTo>
                    <a:pt x="0" y="0"/>
                  </a:moveTo>
                  <a:lnTo>
                    <a:pt x="2230591" y="0"/>
                  </a:lnTo>
                  <a:lnTo>
                    <a:pt x="2230591" y="827549"/>
                  </a:lnTo>
                  <a:lnTo>
                    <a:pt x="0" y="82754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360" tIns="213360" rIns="213360" bIns="0" numCol="1" spcCol="1270" anchor="t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/>
                <a:t>Chess</a:t>
              </a:r>
              <a:endParaRPr lang="en-SG" sz="3000" kern="12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902776" y="1295943"/>
              <a:ext cx="2230591" cy="1536877"/>
            </a:xfrm>
            <a:prstGeom prst="roundRect">
              <a:avLst/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0" b="-20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5902776" y="2832820"/>
              <a:ext cx="2230591" cy="827549"/>
            </a:xfrm>
            <a:custGeom>
              <a:avLst/>
              <a:gdLst>
                <a:gd name="connsiteX0" fmla="*/ 0 w 2230591"/>
                <a:gd name="connsiteY0" fmla="*/ 0 h 827549"/>
                <a:gd name="connsiteX1" fmla="*/ 2230591 w 2230591"/>
                <a:gd name="connsiteY1" fmla="*/ 0 h 827549"/>
                <a:gd name="connsiteX2" fmla="*/ 2230591 w 2230591"/>
                <a:gd name="connsiteY2" fmla="*/ 827549 h 827549"/>
                <a:gd name="connsiteX3" fmla="*/ 0 w 2230591"/>
                <a:gd name="connsiteY3" fmla="*/ 827549 h 827549"/>
                <a:gd name="connsiteX4" fmla="*/ 0 w 2230591"/>
                <a:gd name="connsiteY4" fmla="*/ 0 h 82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0591" h="827549">
                  <a:moveTo>
                    <a:pt x="0" y="0"/>
                  </a:moveTo>
                  <a:lnTo>
                    <a:pt x="2230591" y="0"/>
                  </a:lnTo>
                  <a:lnTo>
                    <a:pt x="2230591" y="827549"/>
                  </a:lnTo>
                  <a:lnTo>
                    <a:pt x="0" y="82754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360" tIns="213360" rIns="213360" bIns="0" numCol="1" spcCol="1270" anchor="t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/>
                <a:t>Go</a:t>
              </a:r>
              <a:endParaRPr lang="en-SG" sz="3000" kern="12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449031" y="3883429"/>
              <a:ext cx="2230591" cy="1536877"/>
            </a:xfrm>
            <a:prstGeom prst="roundRect">
              <a:avLst/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000" r="-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 16"/>
            <p:cNvSpPr/>
            <p:nvPr/>
          </p:nvSpPr>
          <p:spPr>
            <a:xfrm>
              <a:off x="3449031" y="5420307"/>
              <a:ext cx="2263338" cy="827549"/>
            </a:xfrm>
            <a:custGeom>
              <a:avLst/>
              <a:gdLst>
                <a:gd name="connsiteX0" fmla="*/ 0 w 2230591"/>
                <a:gd name="connsiteY0" fmla="*/ 0 h 827549"/>
                <a:gd name="connsiteX1" fmla="*/ 2230591 w 2230591"/>
                <a:gd name="connsiteY1" fmla="*/ 0 h 827549"/>
                <a:gd name="connsiteX2" fmla="*/ 2230591 w 2230591"/>
                <a:gd name="connsiteY2" fmla="*/ 827549 h 827549"/>
                <a:gd name="connsiteX3" fmla="*/ 0 w 2230591"/>
                <a:gd name="connsiteY3" fmla="*/ 827549 h 827549"/>
                <a:gd name="connsiteX4" fmla="*/ 0 w 2230591"/>
                <a:gd name="connsiteY4" fmla="*/ 0 h 82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0591" h="827549">
                  <a:moveTo>
                    <a:pt x="0" y="0"/>
                  </a:moveTo>
                  <a:lnTo>
                    <a:pt x="2230591" y="0"/>
                  </a:lnTo>
                  <a:lnTo>
                    <a:pt x="2230591" y="827549"/>
                  </a:lnTo>
                  <a:lnTo>
                    <a:pt x="0" y="82754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360" tIns="213360" rIns="213360" bIns="0" numCol="1" spcCol="1270" anchor="t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/>
                <a:t>Negotiation</a:t>
              </a:r>
              <a:endParaRPr lang="en-SG" sz="3000" kern="12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902776" y="3883429"/>
              <a:ext cx="2230591" cy="1536877"/>
            </a:xfrm>
            <a:prstGeom prst="roundRect">
              <a:avLst/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000" r="-1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/>
            <p:cNvSpPr/>
            <p:nvPr/>
          </p:nvSpPr>
          <p:spPr>
            <a:xfrm>
              <a:off x="5902776" y="5420307"/>
              <a:ext cx="2230591" cy="827549"/>
            </a:xfrm>
            <a:custGeom>
              <a:avLst/>
              <a:gdLst>
                <a:gd name="connsiteX0" fmla="*/ 0 w 2230591"/>
                <a:gd name="connsiteY0" fmla="*/ 0 h 827549"/>
                <a:gd name="connsiteX1" fmla="*/ 2230591 w 2230591"/>
                <a:gd name="connsiteY1" fmla="*/ 0 h 827549"/>
                <a:gd name="connsiteX2" fmla="*/ 2230591 w 2230591"/>
                <a:gd name="connsiteY2" fmla="*/ 827549 h 827549"/>
                <a:gd name="connsiteX3" fmla="*/ 0 w 2230591"/>
                <a:gd name="connsiteY3" fmla="*/ 827549 h 827549"/>
                <a:gd name="connsiteX4" fmla="*/ 0 w 2230591"/>
                <a:gd name="connsiteY4" fmla="*/ 0 h 82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0591" h="827549">
                  <a:moveTo>
                    <a:pt x="0" y="0"/>
                  </a:moveTo>
                  <a:lnTo>
                    <a:pt x="2230591" y="0"/>
                  </a:lnTo>
                  <a:lnTo>
                    <a:pt x="2230591" y="827549"/>
                  </a:lnTo>
                  <a:lnTo>
                    <a:pt x="0" y="82754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360" tIns="213360" rIns="213360" bIns="0" numCol="1" spcCol="1270" anchor="t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/>
                <a:t>Poker</a:t>
              </a:r>
              <a:endParaRPr lang="en-SG" sz="3000" kern="12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200" y="1447800"/>
            <a:ext cx="8153400" cy="2362200"/>
            <a:chOff x="304800" y="1143000"/>
            <a:chExt cx="8153400" cy="25146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3200400" y="1143000"/>
              <a:ext cx="5257800" cy="2514600"/>
            </a:xfrm>
            <a:prstGeom prst="roundRect">
              <a:avLst/>
            </a:prstGeom>
            <a:noFill/>
            <a:ln w="635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4800" y="2035314"/>
              <a:ext cx="28376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Games with </a:t>
              </a:r>
            </a:p>
            <a:p>
              <a:r>
                <a:rPr lang="en-US" sz="2400" dirty="0">
                  <a:solidFill>
                    <a:srgbClr val="FF0000"/>
                  </a:solidFill>
                </a:rPr>
                <a:t>complete</a:t>
              </a:r>
              <a:r>
                <a:rPr lang="en-US" sz="2400" dirty="0"/>
                <a:t> information</a:t>
              </a:r>
              <a:endParaRPr lang="en-SG" sz="2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04800" y="4038600"/>
            <a:ext cx="8343993" cy="2362200"/>
            <a:chOff x="152400" y="3810000"/>
            <a:chExt cx="8343993" cy="2514600"/>
          </a:xfrm>
        </p:grpSpPr>
        <p:sp>
          <p:nvSpPr>
            <p:cNvPr id="11" name="TextBox 10"/>
            <p:cNvSpPr txBox="1"/>
            <p:nvPr/>
          </p:nvSpPr>
          <p:spPr>
            <a:xfrm>
              <a:off x="152400" y="4343400"/>
              <a:ext cx="307648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Games with </a:t>
              </a:r>
            </a:p>
            <a:p>
              <a:r>
                <a:rPr lang="en-US" sz="2400" dirty="0">
                  <a:solidFill>
                    <a:srgbClr val="FF0000"/>
                  </a:solidFill>
                </a:rPr>
                <a:t>incomplete</a:t>
              </a:r>
              <a:r>
                <a:rPr lang="en-US" sz="2400" dirty="0"/>
                <a:t> information</a:t>
              </a:r>
              <a:endParaRPr lang="en-SG" sz="2400" dirty="0"/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238593" y="3810000"/>
              <a:ext cx="5257800" cy="2514600"/>
            </a:xfrm>
            <a:prstGeom prst="roundRect">
              <a:avLst/>
            </a:prstGeom>
            <a:noFill/>
            <a:ln w="635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DFF3E9-B274-4E45-A774-F85A9BAE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9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724255"/>
          </a:xfrm>
        </p:spPr>
        <p:txBody>
          <a:bodyPr>
            <a:normAutofit/>
          </a:bodyPr>
          <a:lstStyle/>
          <a:p>
            <a:pPr defTabSz="456963" eaLnBrk="1" hangingPunct="1"/>
            <a:r>
              <a:rPr lang="en-US" dirty="0"/>
              <a:t>Texas </a:t>
            </a:r>
            <a:r>
              <a:rPr lang="en-US" dirty="0" err="1"/>
              <a:t>Hold’em</a:t>
            </a:r>
            <a:r>
              <a:rPr lang="en-US" dirty="0"/>
              <a:t> Poker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155" y="2958401"/>
            <a:ext cx="8524244" cy="3551455"/>
          </a:xfrm>
        </p:spPr>
        <p:txBody>
          <a:bodyPr>
            <a:normAutofit fontScale="92500"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Preflop</a:t>
            </a:r>
            <a:r>
              <a:rPr lang="en-US" sz="2400" dirty="0"/>
              <a:t>: two private </a:t>
            </a:r>
            <a:r>
              <a:rPr lang="en-US" sz="2400" dirty="0">
                <a:solidFill>
                  <a:schemeClr val="tx1"/>
                </a:solidFill>
              </a:rPr>
              <a:t>cards </a:t>
            </a:r>
            <a:r>
              <a:rPr lang="en-US" sz="2400" dirty="0"/>
              <a:t>are dealt to each player, followed by a </a:t>
            </a:r>
            <a:r>
              <a:rPr lang="en-US" sz="2400" dirty="0">
                <a:solidFill>
                  <a:srgbClr val="FF0000"/>
                </a:solidFill>
              </a:rPr>
              <a:t>betting</a:t>
            </a:r>
            <a:r>
              <a:rPr lang="en-US" sz="2400" dirty="0"/>
              <a:t> round; players can either </a:t>
            </a:r>
            <a:r>
              <a:rPr lang="en-US" sz="2400" dirty="0">
                <a:solidFill>
                  <a:srgbClr val="FF0000"/>
                </a:solidFill>
              </a:rPr>
              <a:t>check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bet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0000"/>
                </a:solidFill>
              </a:rPr>
              <a:t>fold</a:t>
            </a:r>
          </a:p>
          <a:p>
            <a:pPr>
              <a:buClr>
                <a:schemeClr val="tx1"/>
              </a:buClr>
            </a:pPr>
            <a:r>
              <a:rPr lang="en-US" sz="2400" dirty="0">
                <a:solidFill>
                  <a:srgbClr val="FF0000"/>
                </a:solidFill>
              </a:rPr>
              <a:t>Flop</a:t>
            </a:r>
            <a:r>
              <a:rPr lang="en-US" sz="2400" dirty="0">
                <a:solidFill>
                  <a:schemeClr val="tx1"/>
                </a:solidFill>
              </a:rPr>
              <a:t>: three public cards are dealt, followed by a betting round</a:t>
            </a:r>
          </a:p>
          <a:p>
            <a:pPr>
              <a:buClr>
                <a:schemeClr val="tx1"/>
              </a:buClr>
            </a:pPr>
            <a:r>
              <a:rPr lang="en-US" sz="2400" dirty="0">
                <a:solidFill>
                  <a:srgbClr val="FF0000"/>
                </a:solidFill>
              </a:rPr>
              <a:t>Turn</a:t>
            </a:r>
            <a:r>
              <a:rPr lang="en-US" sz="2400" dirty="0">
                <a:solidFill>
                  <a:schemeClr val="tx1"/>
                </a:solidFill>
              </a:rPr>
              <a:t>: a fourth public card is dealt, followed by a betting round</a:t>
            </a:r>
          </a:p>
          <a:p>
            <a:pPr>
              <a:buClr>
                <a:schemeClr val="tx1"/>
              </a:buClr>
            </a:pPr>
            <a:r>
              <a:rPr lang="en-US" sz="2400" dirty="0">
                <a:solidFill>
                  <a:srgbClr val="FF0000"/>
                </a:solidFill>
              </a:rPr>
              <a:t>River</a:t>
            </a:r>
            <a:r>
              <a:rPr lang="en-US" sz="2400" dirty="0">
                <a:solidFill>
                  <a:schemeClr val="tx1"/>
                </a:solidFill>
              </a:rPr>
              <a:t>: a last public card is dealt, followed by a betting round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The game ends when</a:t>
            </a:r>
          </a:p>
          <a:p>
            <a:pPr lvl="1"/>
            <a:r>
              <a:rPr lang="en-US" sz="1900" dirty="0">
                <a:solidFill>
                  <a:schemeClr val="tx1"/>
                </a:solidFill>
              </a:rPr>
              <a:t>Only one player is left, all the other players fold</a:t>
            </a:r>
          </a:p>
          <a:p>
            <a:pPr lvl="1"/>
            <a:r>
              <a:rPr lang="en-US" sz="1900" dirty="0">
                <a:solidFill>
                  <a:schemeClr val="tx1"/>
                </a:solidFill>
              </a:rPr>
              <a:t>A showdown; a hand with the best 5 cards using both the two private cards and the five public cards wins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B3A6-B2BD-4BCB-BED2-32B50535D09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066800"/>
            <a:ext cx="2563798" cy="14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" r="24700"/>
          <a:stretch/>
        </p:blipFill>
        <p:spPr>
          <a:xfrm>
            <a:off x="152400" y="1071283"/>
            <a:ext cx="2126129" cy="1431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3" r="22789"/>
          <a:stretch/>
        </p:blipFill>
        <p:spPr>
          <a:xfrm>
            <a:off x="2342304" y="1066800"/>
            <a:ext cx="1848287" cy="14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66" y="1066800"/>
            <a:ext cx="215886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0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134938"/>
            <a:ext cx="8229600" cy="1143001"/>
          </a:xfrm>
        </p:spPr>
        <p:txBody>
          <a:bodyPr/>
          <a:lstStyle/>
          <a:p>
            <a:r>
              <a:rPr lang="en-US" altLang="en-US" dirty="0"/>
              <a:t>What is </a:t>
            </a:r>
            <a:r>
              <a:rPr lang="en-US" altLang="en-US" dirty="0">
                <a:solidFill>
                  <a:srgbClr val="FF0000"/>
                </a:solidFill>
              </a:rPr>
              <a:t>Game Theory</a:t>
            </a:r>
            <a:r>
              <a:rPr lang="en-US" altLang="en-US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98C06-29C3-4147-9B41-B3490FDBD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0" y="1743111"/>
            <a:ext cx="3556650" cy="198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2941C1-F6F5-4C1D-B3C6-1F28B8AAD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52600"/>
            <a:ext cx="3556651" cy="198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FD1772-52EA-476C-AEB3-4141A508D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0" y="4156466"/>
            <a:ext cx="3556650" cy="2003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BD6EFC-45DD-44FE-AC85-9DE090195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31" y="4110211"/>
            <a:ext cx="3556651" cy="2061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797279-835C-4540-AA97-058ED144C925}"/>
              </a:ext>
            </a:extLst>
          </p:cNvPr>
          <p:cNvSpPr txBox="1"/>
          <p:nvPr/>
        </p:nvSpPr>
        <p:spPr>
          <a:xfrm>
            <a:off x="1002006" y="367568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Economics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D7EA59-AF8D-4346-AF57-5255A76AC86A}"/>
              </a:ext>
            </a:extLst>
          </p:cNvPr>
          <p:cNvSpPr txBox="1"/>
          <p:nvPr/>
        </p:nvSpPr>
        <p:spPr>
          <a:xfrm>
            <a:off x="5486400" y="367568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Politics</a:t>
            </a:r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6FD9DF-CAB6-45E3-BD17-B1603BBB7A76}"/>
              </a:ext>
            </a:extLst>
          </p:cNvPr>
          <p:cNvSpPr txBox="1"/>
          <p:nvPr/>
        </p:nvSpPr>
        <p:spPr>
          <a:xfrm>
            <a:off x="1060125" y="61076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Games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AF04F9-32E2-4A70-A96A-8B3539D44DF0}"/>
              </a:ext>
            </a:extLst>
          </p:cNvPr>
          <p:cNvSpPr txBox="1"/>
          <p:nvPr/>
        </p:nvSpPr>
        <p:spPr>
          <a:xfrm>
            <a:off x="5544519" y="61076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Biology</a:t>
            </a:r>
            <a:endParaRPr lang="en-S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B3FE75-27A5-4FE1-8C65-10F371B74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2754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B3A6-B2BD-4BCB-BED2-32B50535D09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1" name="Bent-Up Arrow 3">
            <a:extLst>
              <a:ext uri="{FF2B5EF4-FFF2-40B4-BE49-F238E27FC236}">
                <a16:creationId xmlns:a16="http://schemas.microsoft.com/office/drawing/2014/main" id="{86F20F60-FDC7-4C2F-8588-30FCDB9C6AAE}"/>
              </a:ext>
            </a:extLst>
          </p:cNvPr>
          <p:cNvSpPr/>
          <p:nvPr/>
        </p:nvSpPr>
        <p:spPr>
          <a:xfrm rot="5400000">
            <a:off x="373383" y="3276792"/>
            <a:ext cx="1121702" cy="1277018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7DB0CC16-C2BB-416D-A901-44EF4844AEE7}"/>
              </a:ext>
            </a:extLst>
          </p:cNvPr>
          <p:cNvSpPr/>
          <p:nvPr/>
        </p:nvSpPr>
        <p:spPr>
          <a:xfrm>
            <a:off x="76200" y="2033362"/>
            <a:ext cx="1888287" cy="1321739"/>
          </a:xfrm>
          <a:custGeom>
            <a:avLst/>
            <a:gdLst>
              <a:gd name="connsiteX0" fmla="*/ 0 w 1888287"/>
              <a:gd name="connsiteY0" fmla="*/ 220334 h 1321739"/>
              <a:gd name="connsiteX1" fmla="*/ 220334 w 1888287"/>
              <a:gd name="connsiteY1" fmla="*/ 0 h 1321739"/>
              <a:gd name="connsiteX2" fmla="*/ 1667953 w 1888287"/>
              <a:gd name="connsiteY2" fmla="*/ 0 h 1321739"/>
              <a:gd name="connsiteX3" fmla="*/ 1888287 w 1888287"/>
              <a:gd name="connsiteY3" fmla="*/ 220334 h 1321739"/>
              <a:gd name="connsiteX4" fmla="*/ 1888287 w 1888287"/>
              <a:gd name="connsiteY4" fmla="*/ 1101405 h 1321739"/>
              <a:gd name="connsiteX5" fmla="*/ 1667953 w 1888287"/>
              <a:gd name="connsiteY5" fmla="*/ 1321739 h 1321739"/>
              <a:gd name="connsiteX6" fmla="*/ 220334 w 1888287"/>
              <a:gd name="connsiteY6" fmla="*/ 1321739 h 1321739"/>
              <a:gd name="connsiteX7" fmla="*/ 0 w 1888287"/>
              <a:gd name="connsiteY7" fmla="*/ 1101405 h 1321739"/>
              <a:gd name="connsiteX8" fmla="*/ 0 w 1888287"/>
              <a:gd name="connsiteY8" fmla="*/ 220334 h 132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8287" h="1321739">
                <a:moveTo>
                  <a:pt x="0" y="220334"/>
                </a:moveTo>
                <a:cubicBezTo>
                  <a:pt x="0" y="98647"/>
                  <a:pt x="98647" y="0"/>
                  <a:pt x="220334" y="0"/>
                </a:cubicBezTo>
                <a:lnTo>
                  <a:pt x="1667953" y="0"/>
                </a:lnTo>
                <a:cubicBezTo>
                  <a:pt x="1789640" y="0"/>
                  <a:pt x="1888287" y="98647"/>
                  <a:pt x="1888287" y="220334"/>
                </a:cubicBezTo>
                <a:lnTo>
                  <a:pt x="1888287" y="1101405"/>
                </a:lnTo>
                <a:cubicBezTo>
                  <a:pt x="1888287" y="1223092"/>
                  <a:pt x="1789640" y="1321739"/>
                  <a:pt x="1667953" y="1321739"/>
                </a:cubicBezTo>
                <a:lnTo>
                  <a:pt x="220334" y="1321739"/>
                </a:lnTo>
                <a:cubicBezTo>
                  <a:pt x="98647" y="1321739"/>
                  <a:pt x="0" y="1223092"/>
                  <a:pt x="0" y="1101405"/>
                </a:cubicBezTo>
                <a:lnTo>
                  <a:pt x="0" y="22033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9784" tIns="159784" rIns="159784" bIns="159784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kern="1200" dirty="0">
                <a:solidFill>
                  <a:srgbClr val="C00000"/>
                </a:solidFill>
              </a:rPr>
              <a:t>Abstraction</a:t>
            </a: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</a:pPr>
            <a:r>
              <a:rPr lang="en-US" sz="1600" dirty="0">
                <a:solidFill>
                  <a:srgbClr val="C00000"/>
                </a:solidFill>
              </a:rPr>
              <a:t>(offline)</a:t>
            </a:r>
            <a:endParaRPr lang="en-SG" sz="1600" kern="1200" dirty="0">
              <a:solidFill>
                <a:srgbClr val="C00000"/>
              </a:solidFill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E0A9B73-E791-40F7-A124-7C16D031632E}"/>
              </a:ext>
            </a:extLst>
          </p:cNvPr>
          <p:cNvSpPr/>
          <p:nvPr/>
        </p:nvSpPr>
        <p:spPr>
          <a:xfrm>
            <a:off x="1929377" y="2108879"/>
            <a:ext cx="2490223" cy="1068288"/>
          </a:xfrm>
          <a:custGeom>
            <a:avLst/>
            <a:gdLst>
              <a:gd name="connsiteX0" fmla="*/ 0 w 2637139"/>
              <a:gd name="connsiteY0" fmla="*/ 0 h 1068288"/>
              <a:gd name="connsiteX1" fmla="*/ 2637139 w 2637139"/>
              <a:gd name="connsiteY1" fmla="*/ 0 h 1068288"/>
              <a:gd name="connsiteX2" fmla="*/ 2637139 w 2637139"/>
              <a:gd name="connsiteY2" fmla="*/ 1068288 h 1068288"/>
              <a:gd name="connsiteX3" fmla="*/ 0 w 2637139"/>
              <a:gd name="connsiteY3" fmla="*/ 1068288 h 1068288"/>
              <a:gd name="connsiteX4" fmla="*/ 0 w 2637139"/>
              <a:gd name="connsiteY4" fmla="*/ 0 h 106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7139" h="1068288">
                <a:moveTo>
                  <a:pt x="0" y="0"/>
                </a:moveTo>
                <a:lnTo>
                  <a:pt x="2637139" y="0"/>
                </a:lnTo>
                <a:lnTo>
                  <a:pt x="2637139" y="1068288"/>
                </a:lnTo>
                <a:lnTo>
                  <a:pt x="0" y="106828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800" kern="1200" dirty="0"/>
              <a:t>action abstraction</a:t>
            </a:r>
            <a:endParaRPr lang="en-SG" sz="1800" kern="1200" dirty="0"/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800" kern="1200" dirty="0"/>
              <a:t>card abstraction</a:t>
            </a:r>
            <a:endParaRPr lang="en-SG" sz="1800" kern="1200" dirty="0"/>
          </a:p>
          <a:p>
            <a:pPr marL="171450" lvl="1" indent="-1714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SG" dirty="0"/>
              <a:t>took the game size from 10</a:t>
            </a:r>
            <a:r>
              <a:rPr lang="en-SG" baseline="30000" dirty="0"/>
              <a:t>161</a:t>
            </a:r>
            <a:r>
              <a:rPr lang="en-SG" dirty="0"/>
              <a:t> to 10</a:t>
            </a:r>
            <a:r>
              <a:rPr lang="en-SG" baseline="30000" dirty="0"/>
              <a:t>12</a:t>
            </a:r>
            <a:endParaRPr lang="en-SG" sz="1800" kern="1200" baseline="30000" dirty="0"/>
          </a:p>
        </p:txBody>
      </p:sp>
      <p:sp>
        <p:nvSpPr>
          <p:cNvPr id="14" name="Bent-Up Arrow 7">
            <a:extLst>
              <a:ext uri="{FF2B5EF4-FFF2-40B4-BE49-F238E27FC236}">
                <a16:creationId xmlns:a16="http://schemas.microsoft.com/office/drawing/2014/main" id="{9B9E7BC4-3E99-44E2-9C35-2ADC083791EA}"/>
              </a:ext>
            </a:extLst>
          </p:cNvPr>
          <p:cNvSpPr/>
          <p:nvPr/>
        </p:nvSpPr>
        <p:spPr>
          <a:xfrm rot="5400000">
            <a:off x="2242281" y="4761542"/>
            <a:ext cx="1121702" cy="1277018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DA2E6C91-E3ED-4FA7-AA98-92DBBC085CC2}"/>
              </a:ext>
            </a:extLst>
          </p:cNvPr>
          <p:cNvSpPr/>
          <p:nvPr/>
        </p:nvSpPr>
        <p:spPr>
          <a:xfrm>
            <a:off x="1676400" y="3518112"/>
            <a:ext cx="1888287" cy="1321739"/>
          </a:xfrm>
          <a:custGeom>
            <a:avLst/>
            <a:gdLst>
              <a:gd name="connsiteX0" fmla="*/ 0 w 1888287"/>
              <a:gd name="connsiteY0" fmla="*/ 220334 h 1321739"/>
              <a:gd name="connsiteX1" fmla="*/ 220334 w 1888287"/>
              <a:gd name="connsiteY1" fmla="*/ 0 h 1321739"/>
              <a:gd name="connsiteX2" fmla="*/ 1667953 w 1888287"/>
              <a:gd name="connsiteY2" fmla="*/ 0 h 1321739"/>
              <a:gd name="connsiteX3" fmla="*/ 1888287 w 1888287"/>
              <a:gd name="connsiteY3" fmla="*/ 220334 h 1321739"/>
              <a:gd name="connsiteX4" fmla="*/ 1888287 w 1888287"/>
              <a:gd name="connsiteY4" fmla="*/ 1101405 h 1321739"/>
              <a:gd name="connsiteX5" fmla="*/ 1667953 w 1888287"/>
              <a:gd name="connsiteY5" fmla="*/ 1321739 h 1321739"/>
              <a:gd name="connsiteX6" fmla="*/ 220334 w 1888287"/>
              <a:gd name="connsiteY6" fmla="*/ 1321739 h 1321739"/>
              <a:gd name="connsiteX7" fmla="*/ 0 w 1888287"/>
              <a:gd name="connsiteY7" fmla="*/ 1101405 h 1321739"/>
              <a:gd name="connsiteX8" fmla="*/ 0 w 1888287"/>
              <a:gd name="connsiteY8" fmla="*/ 220334 h 132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8287" h="1321739">
                <a:moveTo>
                  <a:pt x="0" y="220334"/>
                </a:moveTo>
                <a:cubicBezTo>
                  <a:pt x="0" y="98647"/>
                  <a:pt x="98647" y="0"/>
                  <a:pt x="220334" y="0"/>
                </a:cubicBezTo>
                <a:lnTo>
                  <a:pt x="1667953" y="0"/>
                </a:lnTo>
                <a:cubicBezTo>
                  <a:pt x="1789640" y="0"/>
                  <a:pt x="1888287" y="98647"/>
                  <a:pt x="1888287" y="220334"/>
                </a:cubicBezTo>
                <a:lnTo>
                  <a:pt x="1888287" y="1101405"/>
                </a:lnTo>
                <a:cubicBezTo>
                  <a:pt x="1888287" y="1223092"/>
                  <a:pt x="1789640" y="1321739"/>
                  <a:pt x="1667953" y="1321739"/>
                </a:cubicBezTo>
                <a:lnTo>
                  <a:pt x="220334" y="1321739"/>
                </a:lnTo>
                <a:cubicBezTo>
                  <a:pt x="98647" y="1321739"/>
                  <a:pt x="0" y="1223092"/>
                  <a:pt x="0" y="1101405"/>
                </a:cubicBezTo>
                <a:lnTo>
                  <a:pt x="0" y="22033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9784" tIns="159784" rIns="159784" bIns="159784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rgbClr val="C00000"/>
                </a:solidFill>
              </a:rPr>
              <a:t>Equilibrium Finding</a:t>
            </a: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</a:pPr>
            <a:r>
              <a:rPr lang="en-US" sz="1600" dirty="0">
                <a:solidFill>
                  <a:srgbClr val="C00000"/>
                </a:solidFill>
              </a:rPr>
              <a:t>(offline)</a:t>
            </a:r>
            <a:endParaRPr lang="en-SG" sz="1600" dirty="0">
              <a:solidFill>
                <a:srgbClr val="C00000"/>
              </a:solidFill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C429019B-1FC7-4754-9AF0-E97082C7E724}"/>
              </a:ext>
            </a:extLst>
          </p:cNvPr>
          <p:cNvSpPr/>
          <p:nvPr/>
        </p:nvSpPr>
        <p:spPr>
          <a:xfrm>
            <a:off x="3581400" y="3632878"/>
            <a:ext cx="2291483" cy="1068288"/>
          </a:xfrm>
          <a:custGeom>
            <a:avLst/>
            <a:gdLst>
              <a:gd name="connsiteX0" fmla="*/ 0 w 2988513"/>
              <a:gd name="connsiteY0" fmla="*/ 0 h 1068288"/>
              <a:gd name="connsiteX1" fmla="*/ 2988513 w 2988513"/>
              <a:gd name="connsiteY1" fmla="*/ 0 h 1068288"/>
              <a:gd name="connsiteX2" fmla="*/ 2988513 w 2988513"/>
              <a:gd name="connsiteY2" fmla="*/ 1068288 h 1068288"/>
              <a:gd name="connsiteX3" fmla="*/ 0 w 2988513"/>
              <a:gd name="connsiteY3" fmla="*/ 1068288 h 1068288"/>
              <a:gd name="connsiteX4" fmla="*/ 0 w 2988513"/>
              <a:gd name="connsiteY4" fmla="*/ 0 h 106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8513" h="1068288">
                <a:moveTo>
                  <a:pt x="0" y="0"/>
                </a:moveTo>
                <a:lnTo>
                  <a:pt x="2988513" y="0"/>
                </a:lnTo>
                <a:lnTo>
                  <a:pt x="2988513" y="1068288"/>
                </a:lnTo>
                <a:lnTo>
                  <a:pt x="0" y="106828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800" kern="1200" dirty="0"/>
              <a:t>CFR</a:t>
            </a:r>
            <a:endParaRPr lang="en-SG" sz="1800" kern="1200" dirty="0"/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800" kern="1200" dirty="0"/>
              <a:t>CFR</a:t>
            </a:r>
            <a:r>
              <a:rPr lang="en-US" sz="1800" kern="1200" baseline="30000" dirty="0"/>
              <a:t>+</a:t>
            </a:r>
            <a:endParaRPr lang="en-SG" sz="1800" kern="1200" baseline="30000" dirty="0"/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800" kern="1200" dirty="0"/>
              <a:t>Monte Carlo CFR </a:t>
            </a:r>
            <a:endParaRPr lang="en-SG" sz="1800" kern="1200" dirty="0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29F83374-A201-4FAC-9037-5567B4B5900F}"/>
              </a:ext>
            </a:extLst>
          </p:cNvPr>
          <p:cNvSpPr/>
          <p:nvPr/>
        </p:nvSpPr>
        <p:spPr>
          <a:xfrm>
            <a:off x="3733800" y="5002861"/>
            <a:ext cx="1888287" cy="1321739"/>
          </a:xfrm>
          <a:custGeom>
            <a:avLst/>
            <a:gdLst>
              <a:gd name="connsiteX0" fmla="*/ 0 w 1888287"/>
              <a:gd name="connsiteY0" fmla="*/ 220334 h 1321739"/>
              <a:gd name="connsiteX1" fmla="*/ 220334 w 1888287"/>
              <a:gd name="connsiteY1" fmla="*/ 0 h 1321739"/>
              <a:gd name="connsiteX2" fmla="*/ 1667953 w 1888287"/>
              <a:gd name="connsiteY2" fmla="*/ 0 h 1321739"/>
              <a:gd name="connsiteX3" fmla="*/ 1888287 w 1888287"/>
              <a:gd name="connsiteY3" fmla="*/ 220334 h 1321739"/>
              <a:gd name="connsiteX4" fmla="*/ 1888287 w 1888287"/>
              <a:gd name="connsiteY4" fmla="*/ 1101405 h 1321739"/>
              <a:gd name="connsiteX5" fmla="*/ 1667953 w 1888287"/>
              <a:gd name="connsiteY5" fmla="*/ 1321739 h 1321739"/>
              <a:gd name="connsiteX6" fmla="*/ 220334 w 1888287"/>
              <a:gd name="connsiteY6" fmla="*/ 1321739 h 1321739"/>
              <a:gd name="connsiteX7" fmla="*/ 0 w 1888287"/>
              <a:gd name="connsiteY7" fmla="*/ 1101405 h 1321739"/>
              <a:gd name="connsiteX8" fmla="*/ 0 w 1888287"/>
              <a:gd name="connsiteY8" fmla="*/ 220334 h 132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8287" h="1321739">
                <a:moveTo>
                  <a:pt x="0" y="220334"/>
                </a:moveTo>
                <a:cubicBezTo>
                  <a:pt x="0" y="98647"/>
                  <a:pt x="98647" y="0"/>
                  <a:pt x="220334" y="0"/>
                </a:cubicBezTo>
                <a:lnTo>
                  <a:pt x="1667953" y="0"/>
                </a:lnTo>
                <a:cubicBezTo>
                  <a:pt x="1789640" y="0"/>
                  <a:pt x="1888287" y="98647"/>
                  <a:pt x="1888287" y="220334"/>
                </a:cubicBezTo>
                <a:lnTo>
                  <a:pt x="1888287" y="1101405"/>
                </a:lnTo>
                <a:cubicBezTo>
                  <a:pt x="1888287" y="1223092"/>
                  <a:pt x="1789640" y="1321739"/>
                  <a:pt x="1667953" y="1321739"/>
                </a:cubicBezTo>
                <a:lnTo>
                  <a:pt x="220334" y="1321739"/>
                </a:lnTo>
                <a:cubicBezTo>
                  <a:pt x="98647" y="1321739"/>
                  <a:pt x="0" y="1223092"/>
                  <a:pt x="0" y="1101405"/>
                </a:cubicBezTo>
                <a:lnTo>
                  <a:pt x="0" y="22033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9784" tIns="159784" rIns="159784" bIns="159784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solidFill>
                  <a:srgbClr val="C00000"/>
                </a:solidFill>
              </a:rPr>
              <a:t>Decomposition and Subgame Refinement</a:t>
            </a:r>
          </a:p>
          <a:p>
            <a:pPr lvl="0" algn="ctr" defTabSz="1111250">
              <a:lnSpc>
                <a:spcPct val="90000"/>
              </a:lnSpc>
              <a:spcBef>
                <a:spcPct val="0"/>
              </a:spcBef>
            </a:pPr>
            <a:r>
              <a:rPr lang="en-US" sz="1600" dirty="0">
                <a:solidFill>
                  <a:srgbClr val="C00000"/>
                </a:solidFill>
              </a:rPr>
              <a:t>(online)</a:t>
            </a:r>
            <a:endParaRPr lang="en-SG" sz="1600" dirty="0">
              <a:solidFill>
                <a:srgbClr val="C00000"/>
              </a:solidFill>
            </a:endParaRPr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34463CC4-4C02-427B-B2F8-0AA2AC053056}"/>
              </a:ext>
            </a:extLst>
          </p:cNvPr>
          <p:cNvSpPr/>
          <p:nvPr/>
        </p:nvSpPr>
        <p:spPr>
          <a:xfrm>
            <a:off x="5702283" y="5128919"/>
            <a:ext cx="1373360" cy="1068288"/>
          </a:xfrm>
          <a:custGeom>
            <a:avLst/>
            <a:gdLst>
              <a:gd name="connsiteX0" fmla="*/ 0 w 1373360"/>
              <a:gd name="connsiteY0" fmla="*/ 0 h 1068288"/>
              <a:gd name="connsiteX1" fmla="*/ 1373360 w 1373360"/>
              <a:gd name="connsiteY1" fmla="*/ 0 h 1068288"/>
              <a:gd name="connsiteX2" fmla="*/ 1373360 w 1373360"/>
              <a:gd name="connsiteY2" fmla="*/ 1068288 h 1068288"/>
              <a:gd name="connsiteX3" fmla="*/ 0 w 1373360"/>
              <a:gd name="connsiteY3" fmla="*/ 1068288 h 1068288"/>
              <a:gd name="connsiteX4" fmla="*/ 0 w 1373360"/>
              <a:gd name="connsiteY4" fmla="*/ 0 h 106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360" h="1068288">
                <a:moveTo>
                  <a:pt x="0" y="0"/>
                </a:moveTo>
                <a:lnTo>
                  <a:pt x="1373360" y="0"/>
                </a:lnTo>
                <a:lnTo>
                  <a:pt x="1373360" y="1068288"/>
                </a:lnTo>
                <a:lnTo>
                  <a:pt x="0" y="106828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228600" lvl="1" indent="-228600" algn="l" defTabSz="1200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SG" sz="2700" kern="1200"/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25184870-BC29-45B9-BD4E-D9A1A6B63CAE}"/>
              </a:ext>
            </a:extLst>
          </p:cNvPr>
          <p:cNvSpPr/>
          <p:nvPr/>
        </p:nvSpPr>
        <p:spPr>
          <a:xfrm>
            <a:off x="5657080" y="5129586"/>
            <a:ext cx="3486920" cy="1068288"/>
          </a:xfrm>
          <a:custGeom>
            <a:avLst/>
            <a:gdLst>
              <a:gd name="connsiteX0" fmla="*/ 0 w 2988513"/>
              <a:gd name="connsiteY0" fmla="*/ 0 h 1068288"/>
              <a:gd name="connsiteX1" fmla="*/ 2988513 w 2988513"/>
              <a:gd name="connsiteY1" fmla="*/ 0 h 1068288"/>
              <a:gd name="connsiteX2" fmla="*/ 2988513 w 2988513"/>
              <a:gd name="connsiteY2" fmla="*/ 1068288 h 1068288"/>
              <a:gd name="connsiteX3" fmla="*/ 0 w 2988513"/>
              <a:gd name="connsiteY3" fmla="*/ 1068288 h 1068288"/>
              <a:gd name="connsiteX4" fmla="*/ 0 w 2988513"/>
              <a:gd name="connsiteY4" fmla="*/ 0 h 106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8513" h="1068288">
                <a:moveTo>
                  <a:pt x="0" y="0"/>
                </a:moveTo>
                <a:lnTo>
                  <a:pt x="2988513" y="0"/>
                </a:lnTo>
                <a:lnTo>
                  <a:pt x="2988513" y="1068288"/>
                </a:lnTo>
                <a:lnTo>
                  <a:pt x="0" y="106828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171450" lvl="1" indent="-1714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</a:pPr>
            <a:r>
              <a:rPr lang="en-US" dirty="0"/>
              <a:t>endgame solving</a:t>
            </a:r>
            <a:endParaRPr lang="en-US" sz="1800" kern="1200" dirty="0"/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dirty="0"/>
              <a:t>subgame re-solving</a:t>
            </a:r>
            <a:endParaRPr lang="en-SG" sz="1800" kern="1200" dirty="0"/>
          </a:p>
          <a:p>
            <a:pPr marL="171450" lvl="1" indent="-17145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dirty="0"/>
              <a:t>max-margin subgame refinement</a:t>
            </a:r>
            <a:endParaRPr lang="en-SG" sz="1800" kern="12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37F2BDB-5DA7-4477-82D8-5E681DC6666E}"/>
              </a:ext>
            </a:extLst>
          </p:cNvPr>
          <p:cNvSpPr txBox="1">
            <a:spLocks/>
          </p:cNvSpPr>
          <p:nvPr/>
        </p:nvSpPr>
        <p:spPr>
          <a:xfrm>
            <a:off x="229069" y="147245"/>
            <a:ext cx="8229600" cy="724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SG" dirty="0"/>
              <a:t>Architecture of </a:t>
            </a:r>
            <a:r>
              <a:rPr lang="en-SG" dirty="0" err="1"/>
              <a:t>Libratus</a:t>
            </a:r>
            <a:endParaRPr lang="en-SG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2D6B775-D209-43AF-A17D-01705E48536F}"/>
              </a:ext>
            </a:extLst>
          </p:cNvPr>
          <p:cNvGrpSpPr/>
          <p:nvPr/>
        </p:nvGrpSpPr>
        <p:grpSpPr>
          <a:xfrm>
            <a:off x="4343869" y="1524000"/>
            <a:ext cx="4860048" cy="2133600"/>
            <a:chOff x="4343869" y="1524000"/>
            <a:chExt cx="4860048" cy="213360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937DB76-68D3-4AF3-9BF5-456BF9307CD2}"/>
                </a:ext>
              </a:extLst>
            </p:cNvPr>
            <p:cNvSpPr/>
            <p:nvPr/>
          </p:nvSpPr>
          <p:spPr>
            <a:xfrm>
              <a:off x="4343869" y="1917442"/>
              <a:ext cx="1675931" cy="1359156"/>
            </a:xfrm>
            <a:prstGeom prst="triangle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15112990-CAAD-4A04-841D-DA792ED23909}"/>
                </a:ext>
              </a:extLst>
            </p:cNvPr>
            <p:cNvSpPr/>
            <p:nvPr/>
          </p:nvSpPr>
          <p:spPr>
            <a:xfrm>
              <a:off x="8254217" y="2029523"/>
              <a:ext cx="609600" cy="518801"/>
            </a:xfrm>
            <a:prstGeom prst="triangle">
              <a:avLst/>
            </a:prstGeom>
            <a:noFill/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F4EFBFB-FC5D-47E0-B2F2-9565C93AB93E}"/>
                </a:ext>
              </a:extLst>
            </p:cNvPr>
            <p:cNvCxnSpPr>
              <a:cxnSpLocks/>
            </p:cNvCxnSpPr>
            <p:nvPr/>
          </p:nvCxnSpPr>
          <p:spPr>
            <a:xfrm>
              <a:off x="5867400" y="2411080"/>
              <a:ext cx="21205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378045-3AC0-45F3-9E08-33FB5BF857AE}"/>
                </a:ext>
              </a:extLst>
            </p:cNvPr>
            <p:cNvSpPr txBox="1"/>
            <p:nvPr/>
          </p:nvSpPr>
          <p:spPr>
            <a:xfrm>
              <a:off x="4476738" y="1536654"/>
              <a:ext cx="1336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dirty="0"/>
                <a:t>Original game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25BB47-5470-42E3-AFF0-C87EB51BA928}"/>
                </a:ext>
              </a:extLst>
            </p:cNvPr>
            <p:cNvSpPr txBox="1"/>
            <p:nvPr/>
          </p:nvSpPr>
          <p:spPr>
            <a:xfrm>
              <a:off x="4416476" y="3319046"/>
              <a:ext cx="16033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dirty="0"/>
                <a:t>Nash equilibrium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4F43DE-6D3D-4148-8CEE-A241D93B8642}"/>
                </a:ext>
              </a:extLst>
            </p:cNvPr>
            <p:cNvSpPr txBox="1"/>
            <p:nvPr/>
          </p:nvSpPr>
          <p:spPr>
            <a:xfrm>
              <a:off x="5893514" y="2057400"/>
              <a:ext cx="21042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dirty="0"/>
                <a:t>Automated abstraction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9F9E140-EA75-4ED6-A0F3-ECE4F009AB5C}"/>
                </a:ext>
              </a:extLst>
            </p:cNvPr>
            <p:cNvSpPr/>
            <p:nvPr/>
          </p:nvSpPr>
          <p:spPr>
            <a:xfrm>
              <a:off x="7979957" y="1524000"/>
              <a:ext cx="1098878" cy="505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SG" sz="1600" dirty="0"/>
                <a:t>Abstracted game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0FBB69F-54A3-4C18-89A8-230E38D51EBA}"/>
                </a:ext>
              </a:extLst>
            </p:cNvPr>
            <p:cNvCxnSpPr>
              <a:cxnSpLocks/>
            </p:cNvCxnSpPr>
            <p:nvPr/>
          </p:nvCxnSpPr>
          <p:spPr>
            <a:xfrm>
              <a:off x="8559017" y="2667000"/>
              <a:ext cx="0" cy="6602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6A33BE-86DE-4A0A-9C31-599B124D8D23}"/>
                </a:ext>
              </a:extLst>
            </p:cNvPr>
            <p:cNvSpPr/>
            <p:nvPr/>
          </p:nvSpPr>
          <p:spPr>
            <a:xfrm>
              <a:off x="7467600" y="2771077"/>
              <a:ext cx="1098878" cy="505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1600"/>
                </a:lnSpc>
              </a:pPr>
              <a:r>
                <a:rPr lang="en-SG" sz="1600" dirty="0"/>
                <a:t>Compute Nash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4DCF31-D23F-45AA-9C9F-12FE18D2162C}"/>
                </a:ext>
              </a:extLst>
            </p:cNvPr>
            <p:cNvSpPr txBox="1"/>
            <p:nvPr/>
          </p:nvSpPr>
          <p:spPr>
            <a:xfrm>
              <a:off x="7600593" y="3319046"/>
              <a:ext cx="16033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dirty="0"/>
                <a:t>Nash equilibrium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E21CC0-0672-4AFC-9675-7CF8CD1ECE8D}"/>
                </a:ext>
              </a:extLst>
            </p:cNvPr>
            <p:cNvSpPr txBox="1"/>
            <p:nvPr/>
          </p:nvSpPr>
          <p:spPr>
            <a:xfrm>
              <a:off x="6172200" y="3166646"/>
              <a:ext cx="14152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600" dirty="0"/>
                <a:t>Reverse model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8235D96-F18E-424D-9619-F26483632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947" y="3518112"/>
              <a:ext cx="13718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1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  <p:bldP spid="16" grpId="0"/>
      <p:bldP spid="17" grpId="0" animBg="1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2"/>
          <p:cNvSpPr>
            <a:spLocks noGrp="1"/>
          </p:cNvSpPr>
          <p:nvPr>
            <p:ph type="title"/>
          </p:nvPr>
        </p:nvSpPr>
        <p:spPr>
          <a:xfrm>
            <a:off x="195840" y="90042"/>
            <a:ext cx="8057092" cy="760320"/>
          </a:xfrm>
        </p:spPr>
        <p:txBody>
          <a:bodyPr>
            <a:normAutofit/>
          </a:bodyPr>
          <a:lstStyle/>
          <a:p>
            <a:pPr>
              <a:buFont typeface="Times New Roman" charset="0"/>
              <a:buNone/>
            </a:pPr>
            <a:r>
              <a:rPr lang="en-US" dirty="0">
                <a:latin typeface="Times New Roman" charset="0"/>
              </a:rPr>
              <a:t>Global Challenges for Security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879" y="1063252"/>
            <a:ext cx="2579128" cy="207590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B3A6-B2BD-4BCB-BED2-32B50535D09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27" name="Picture 26" descr="images-4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072" y="3421801"/>
            <a:ext cx="2574740" cy="2048547"/>
          </a:xfrm>
          <a:prstGeom prst="rect">
            <a:avLst/>
          </a:prstGeom>
        </p:spPr>
      </p:pic>
      <p:pic>
        <p:nvPicPr>
          <p:cNvPr id="37" name="Picture 20" descr="http://t3.gstatic.com/images?q=tbn:ANd9GcT1YA7Xb2007dBZl8vb8VcGaynJoatMToC-FWgMjXF7p9qIWN8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0" y="3429000"/>
            <a:ext cx="2620539" cy="209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ttp://www.portoflosangeles.org/newsroom/pola_presskit_photos/Lo_Res/recreation/Port%20of%20Los%20Angeles%20Main%20Channel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99" y="1063252"/>
            <a:ext cx="2581940" cy="20759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4" descr="http://t1.gstatic.com/images?q=tbn:ANd9GcTFKITteZHRqZ5pdoXv14GUdThQ-H5vsJ9LPh1iRsUehIgd9CQ7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142" y="3429001"/>
            <a:ext cx="2574740" cy="204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7572" name="Picture 4" descr="http://assets.nydailynews.com/polopoly_fs/1.199159!/img/httpImage/image.jpg_gen/derivatives/landscape_635/alg-shooting-bronx-jpg.jpg">
            <a:hlinkClick r:id="rId9" invalidUrl="http://www.google.com/url?sa=i&amp;rct=j&amp;q=crime scene &quot;do not cross&quot; sheriff&amp;source=images&amp;cd=&amp;docid=sGN8q2YxmGozkM&amp;tbnid=pRqo613IohbzLM:&amp;ved=0CAUQjRw&amp;url=http://www.nydailynews.com/news/crime/velvet-rope-cops-new-police-tape-designed-gawkers-sullying-crime-scenes-article-1.434834&amp;ei=AuEIUtnqDcHXyAGqt4GoAQ&amp;bvm=bv.50500085,d.b2I&amp;psig=AFQjCNElnQmYZl_xvecRHSovFhQOe_ZomA&amp;ust=1376399963867157"/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141" r="18829" b="24873"/>
          <a:stretch/>
        </p:blipFill>
        <p:spPr bwMode="auto">
          <a:xfrm>
            <a:off x="6051142" y="1063252"/>
            <a:ext cx="2574740" cy="204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patrickpretty.com/wp-content/uploads/2009/10/deacoronado.gif"/>
          <p:cNvSpPr>
            <a:spLocks noChangeAspect="1" noChangeArrowheads="1"/>
          </p:cNvSpPr>
          <p:nvPr/>
        </p:nvSpPr>
        <p:spPr bwMode="auto">
          <a:xfrm>
            <a:off x="57600" y="-123480"/>
            <a:ext cx="276480" cy="27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2944" tIns="41472" rIns="82944" bIns="41472" numCol="1" anchor="t" anchorCtr="0" compatLnSpc="1">
            <a:prstTxWarp prst="textNoShape">
              <a:avLst/>
            </a:prstTxWarp>
          </a:bodyPr>
          <a:lstStyle/>
          <a:p>
            <a:endParaRPr lang="en-US" sz="1633"/>
          </a:p>
        </p:txBody>
      </p:sp>
      <p:sp>
        <p:nvSpPr>
          <p:cNvPr id="11" name="Rectangle 10"/>
          <p:cNvSpPr/>
          <p:nvPr/>
        </p:nvSpPr>
        <p:spPr>
          <a:xfrm>
            <a:off x="424800" y="5709960"/>
            <a:ext cx="8416086" cy="594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66" b="1" i="1" dirty="0">
                <a:solidFill>
                  <a:srgbClr val="C00000"/>
                </a:solidFill>
              </a:rPr>
              <a:t>K</a:t>
            </a:r>
            <a:r>
              <a:rPr lang="en-US" altLang="zh-CN" sz="3266" b="1" i="1" dirty="0">
                <a:solidFill>
                  <a:srgbClr val="C00000"/>
                </a:solidFill>
              </a:rPr>
              <a:t>ey challenges: Limited resources, surveillance</a:t>
            </a:r>
            <a:endParaRPr lang="en-US" sz="3266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763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5E6A25-6C09-4645-8F43-2D3BCBC9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3" y="264251"/>
            <a:ext cx="9143999" cy="879475"/>
          </a:xfrm>
        </p:spPr>
        <p:txBody>
          <a:bodyPr>
            <a:normAutofit fontScale="90000"/>
          </a:bodyPr>
          <a:lstStyle/>
          <a:p>
            <a:pPr>
              <a:lnSpc>
                <a:spcPts val="4400"/>
              </a:lnSpc>
            </a:pPr>
            <a:r>
              <a:rPr lang="en-US" sz="4000" dirty="0" err="1"/>
              <a:t>Stackelberg</a:t>
            </a:r>
            <a:r>
              <a:rPr lang="en-US" sz="4000" dirty="0"/>
              <a:t> Games</a:t>
            </a:r>
            <a:br>
              <a:rPr lang="en-US" dirty="0"/>
            </a:br>
            <a:r>
              <a:rPr lang="en-US" sz="2700" dirty="0"/>
              <a:t>Randomization: Increase Cost and Uncertainty to Attackers</a:t>
            </a:r>
            <a:endParaRPr lang="en-SG" dirty="0"/>
          </a:p>
        </p:txBody>
      </p:sp>
      <p:graphicFrame>
        <p:nvGraphicFramePr>
          <p:cNvPr id="70702" name="Group 4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5990965"/>
              </p:ext>
            </p:extLst>
          </p:nvPr>
        </p:nvGraphicFramePr>
        <p:xfrm>
          <a:off x="4572000" y="4703108"/>
          <a:ext cx="4310145" cy="1493207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420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6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19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47930" marR="147930" marT="44445" marB="44445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Target #1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A50734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47930" marR="147930" marT="44445" marB="44445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Target #2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A50734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47930" marR="147930" marT="44445" marB="44445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Target #1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279F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47930" marR="147930" marT="44445" marB="44445" anchor="ctr" horzOverflow="overflow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-3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47930" marR="147930" marT="44445" marB="4444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-1</a:t>
                      </a: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1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47930" marR="147930" marT="44445" marB="44445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Target #2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279F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47930" marR="147930" marT="44445" marB="44445" anchor="ctr" horzOverflow="overflow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-5</a:t>
                      </a: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5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47930" marR="147930" marT="44445" marB="44445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-1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47930" marR="147930" marT="44445" marB="44445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B3A6-B2BD-4BCB-BED2-32B50535D09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82707" name="Line 51"/>
          <p:cNvSpPr>
            <a:spLocks noChangeShapeType="1"/>
          </p:cNvSpPr>
          <p:nvPr/>
        </p:nvSpPr>
        <p:spPr bwMode="auto">
          <a:xfrm>
            <a:off x="1882084" y="5636520"/>
            <a:ext cx="8382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lIns="90430" tIns="44422" rIns="90430" bIns="44422"/>
          <a:lstStyle/>
          <a:p>
            <a:endParaRPr lang="en-US" sz="1633" dirty="0"/>
          </a:p>
        </p:txBody>
      </p:sp>
      <p:sp>
        <p:nvSpPr>
          <p:cNvPr id="582709" name="Line 53"/>
          <p:cNvSpPr>
            <a:spLocks noChangeShapeType="1"/>
          </p:cNvSpPr>
          <p:nvPr/>
        </p:nvSpPr>
        <p:spPr bwMode="auto">
          <a:xfrm flipH="1">
            <a:off x="8137415" y="3624168"/>
            <a:ext cx="15985" cy="816201"/>
          </a:xfrm>
          <a:prstGeom prst="line">
            <a:avLst/>
          </a:prstGeom>
          <a:noFill/>
          <a:ln w="57150">
            <a:solidFill>
              <a:schemeClr val="accent1"/>
            </a:solidFill>
            <a:prstDash val="sysDash"/>
            <a:round/>
            <a:headEnd/>
            <a:tailEnd type="triangle" w="med" len="med"/>
          </a:ln>
        </p:spPr>
        <p:txBody>
          <a:bodyPr lIns="90430" tIns="44422" rIns="90430" bIns="44422"/>
          <a:lstStyle/>
          <a:p>
            <a:endParaRPr lang="en-US" sz="1633" dirty="0"/>
          </a:p>
        </p:txBody>
      </p:sp>
      <p:sp>
        <p:nvSpPr>
          <p:cNvPr id="582710" name="Rectangle 54"/>
          <p:cNvSpPr>
            <a:spLocks noChangeArrowheads="1"/>
          </p:cNvSpPr>
          <p:nvPr/>
        </p:nvSpPr>
        <p:spPr bwMode="auto">
          <a:xfrm>
            <a:off x="6842668" y="3788947"/>
            <a:ext cx="1447800" cy="45715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0430" tIns="44422" rIns="90430" bIns="44422" anchor="ctr"/>
          <a:lstStyle/>
          <a:p>
            <a:pPr marL="342686" indent="-342686" algn="ctr"/>
            <a:r>
              <a:rPr lang="en-US" sz="2177" b="1" dirty="0">
                <a:solidFill>
                  <a:schemeClr val="accent1"/>
                </a:solidFill>
              </a:rPr>
              <a:t>Attacker</a:t>
            </a:r>
          </a:p>
        </p:txBody>
      </p:sp>
      <p:pic>
        <p:nvPicPr>
          <p:cNvPr id="70686" name="Picture 30" descr="Black%20Mask%20Robber"/>
          <p:cNvPicPr>
            <a:picLocks noChangeAspect="1" noChangeArrowheads="1"/>
          </p:cNvPicPr>
          <p:nvPr/>
        </p:nvPicPr>
        <p:blipFill>
          <a:blip r:embed="rId3" cstate="print"/>
          <a:srcRect l="22670" r="23691"/>
          <a:stretch>
            <a:fillRect/>
          </a:stretch>
        </p:blipFill>
        <p:spPr bwMode="auto">
          <a:xfrm>
            <a:off x="7391400" y="2166215"/>
            <a:ext cx="1418843" cy="1297091"/>
          </a:xfrm>
          <a:prstGeom prst="rect">
            <a:avLst/>
          </a:prstGeom>
          <a:noFill/>
        </p:spPr>
      </p:pic>
      <p:pic>
        <p:nvPicPr>
          <p:cNvPr id="857090" name="Picture 2" descr="http://t1.gstatic.com/images?q=tbn:ANd9GcQd627LtYynN4St8LEsdaBlKs27JmOswKsQjMTYu3QoVOxpM_Ra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1" y="4609199"/>
            <a:ext cx="1944000" cy="19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 Brace 1"/>
          <p:cNvSpPr/>
          <p:nvPr/>
        </p:nvSpPr>
        <p:spPr bwMode="auto">
          <a:xfrm>
            <a:off x="2844001" y="4992720"/>
            <a:ext cx="967680" cy="1255680"/>
          </a:xfrm>
          <a:prstGeom prst="leftBrace">
            <a:avLst>
              <a:gd name="adj1" fmla="val 87891"/>
              <a:gd name="adj2" fmla="val 50000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00" tIns="41450" rIns="82900" bIns="41450" numCol="1" spcCol="0" rtlCol="0" anchor="t" anchorCtr="0" compatLnSpc="1">
            <a:prstTxWarp prst="textNoShape">
              <a:avLst/>
            </a:prstTxWarp>
          </a:bodyPr>
          <a:lstStyle/>
          <a:p>
            <a:pPr defTabSz="829022"/>
            <a:endParaRPr lang="en-US" sz="1633" dirty="0"/>
          </a:p>
        </p:txBody>
      </p:sp>
      <p:sp>
        <p:nvSpPr>
          <p:cNvPr id="12" name="Rectangle 54"/>
          <p:cNvSpPr>
            <a:spLocks noChangeArrowheads="1"/>
          </p:cNvSpPr>
          <p:nvPr/>
        </p:nvSpPr>
        <p:spPr bwMode="auto">
          <a:xfrm>
            <a:off x="1738080" y="5105448"/>
            <a:ext cx="1447800" cy="45715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0430" tIns="44422" rIns="90430" bIns="44422" anchor="ctr"/>
          <a:lstStyle/>
          <a:p>
            <a:pPr marL="342686" indent="-342686" algn="ctr"/>
            <a:r>
              <a:rPr lang="en-US" sz="2177" b="1" dirty="0">
                <a:solidFill>
                  <a:srgbClr val="FF0000"/>
                </a:solidFill>
              </a:rPr>
              <a:t>Defender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CAD7CD2-9F86-4AAB-9021-DD7AA32E885D}"/>
              </a:ext>
            </a:extLst>
          </p:cNvPr>
          <p:cNvSpPr txBox="1">
            <a:spLocks/>
          </p:cNvSpPr>
          <p:nvPr/>
        </p:nvSpPr>
        <p:spPr>
          <a:xfrm>
            <a:off x="229019" y="1637089"/>
            <a:ext cx="8524244" cy="24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Security allocation</a:t>
            </a:r>
          </a:p>
          <a:p>
            <a:pPr lvl="1"/>
            <a:r>
              <a:rPr lang="en-US" sz="2000" dirty="0"/>
              <a:t>Target weights</a:t>
            </a:r>
          </a:p>
          <a:p>
            <a:pPr lvl="1"/>
            <a:r>
              <a:rPr lang="en-US" sz="2000" dirty="0"/>
              <a:t>Opponent reaction</a:t>
            </a:r>
          </a:p>
          <a:p>
            <a:r>
              <a:rPr lang="en-US" sz="2400" dirty="0" err="1"/>
              <a:t>Stackelberg</a:t>
            </a:r>
            <a:r>
              <a:rPr lang="en-US" sz="2400" dirty="0"/>
              <a:t>: Security forces commit first</a:t>
            </a:r>
          </a:p>
          <a:p>
            <a:r>
              <a:rPr lang="en-US" sz="2400" dirty="0"/>
              <a:t>Optimal allocation: Weighted random</a:t>
            </a:r>
          </a:p>
          <a:p>
            <a:pPr lvl="1"/>
            <a:r>
              <a:rPr lang="en-US" sz="2000" dirty="0"/>
              <a:t>Strong </a:t>
            </a:r>
            <a:r>
              <a:rPr lang="en-US" sz="2000" dirty="0" err="1"/>
              <a:t>Stackelberg</a:t>
            </a:r>
            <a:r>
              <a:rPr lang="en-US" sz="2000" dirty="0"/>
              <a:t> Equilibrium</a:t>
            </a:r>
          </a:p>
        </p:txBody>
      </p:sp>
    </p:spTree>
    <p:extLst>
      <p:ext uri="{BB962C8B-B14F-4D97-AF65-F5344CB8AC3E}">
        <p14:creationId xmlns:p14="http://schemas.microsoft.com/office/powerpoint/2010/main" val="153173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2FB3-F56E-4F35-81B9-BD2D7E41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0" y="76301"/>
            <a:ext cx="8988787" cy="724255"/>
          </a:xfrm>
        </p:spPr>
        <p:txBody>
          <a:bodyPr>
            <a:noAutofit/>
          </a:bodyPr>
          <a:lstStyle/>
          <a:p>
            <a:r>
              <a:rPr lang="en-US" dirty="0"/>
              <a:t>Game Theory for Security: Applications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894D0-1EA6-42ED-A563-0540CB474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8801E-715E-4141-B694-D03DA598FBBC}"/>
              </a:ext>
            </a:extLst>
          </p:cNvPr>
          <p:cNvSpPr txBox="1"/>
          <p:nvPr/>
        </p:nvSpPr>
        <p:spPr>
          <a:xfrm>
            <a:off x="12931" y="978028"/>
            <a:ext cx="9144000" cy="4839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rot="0" spcFirstLastPara="1" vertOverflow="overflow" horzOverflow="overflow" vert="horz" wrap="square" lIns="46080" tIns="46080" rIns="46080" bIns="46080" numCol="1" spcCol="38100" rtlCol="0" anchor="ctr">
            <a:spAutoFit/>
          </a:bodyPr>
          <a:lstStyle/>
          <a:p>
            <a:pPr algn="ctr" defTabSz="529928" latinLnBrk="1">
              <a:defRPr/>
            </a:pPr>
            <a:r>
              <a:rPr lang="en-US" sz="254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  <a:sym typeface="Helvetica Light"/>
              </a:rPr>
              <a:t>Game Theory + Optimization + Uncertainty + Learning + </a:t>
            </a:r>
            <a:r>
              <a:rPr lang="is-IS" sz="254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  <a:sym typeface="Helvetica Light"/>
              </a:rPr>
              <a:t>…</a:t>
            </a:r>
            <a:endParaRPr lang="en-US" sz="2540" b="1" kern="0" dirty="0">
              <a:solidFill>
                <a:schemeClr val="tx1">
                  <a:lumMod val="75000"/>
                  <a:lumOff val="25000"/>
                </a:schemeClr>
              </a:solidFill>
              <a:latin typeface="Helvetica" charset="0"/>
              <a:ea typeface="Helvetica" charset="0"/>
              <a:cs typeface="Helvetica" charset="0"/>
              <a:sym typeface="Helvetica Light"/>
            </a:endParaRPr>
          </a:p>
        </p:txBody>
      </p:sp>
      <p:sp>
        <p:nvSpPr>
          <p:cNvPr id="8" name="Rounded Rectangle 295">
            <a:extLst>
              <a:ext uri="{FF2B5EF4-FFF2-40B4-BE49-F238E27FC236}">
                <a16:creationId xmlns:a16="http://schemas.microsoft.com/office/drawing/2014/main" id="{B216AE12-4663-4EF1-AB89-5C39EF63FDBE}"/>
              </a:ext>
            </a:extLst>
          </p:cNvPr>
          <p:cNvSpPr/>
          <p:nvPr/>
        </p:nvSpPr>
        <p:spPr>
          <a:xfrm>
            <a:off x="79199" y="1500528"/>
            <a:ext cx="3939840" cy="473629"/>
          </a:xfrm>
          <a:prstGeom prst="roundRect">
            <a:avLst/>
          </a:prstGeom>
          <a:noFill/>
          <a:ln w="38100" cap="flat" cmpd="sng" algn="ctr">
            <a:solidFill>
              <a:srgbClr val="800000"/>
            </a:solidFill>
            <a:prstDash val="solid"/>
          </a:ln>
          <a:effectLst/>
        </p:spPr>
        <p:txBody>
          <a:bodyPr rot="0" spcFirstLastPara="1" vertOverflow="overflow" horzOverflow="overflow" vert="horz" wrap="square" lIns="46080" tIns="46080" rIns="46080" bIns="46080" numCol="1" spcCol="38100" rtlCol="0" anchor="ctr">
            <a:spAutoFit/>
          </a:bodyPr>
          <a:lstStyle/>
          <a:p>
            <a:pPr algn="ctr" defTabSz="529928" latinLnBrk="1">
              <a:defRPr/>
            </a:pPr>
            <a:endParaRPr lang="en-US" sz="2177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052483-CBA7-4AEF-9AE7-7037433ACE95}"/>
              </a:ext>
            </a:extLst>
          </p:cNvPr>
          <p:cNvGrpSpPr/>
          <p:nvPr/>
        </p:nvGrpSpPr>
        <p:grpSpPr>
          <a:xfrm>
            <a:off x="180383" y="3160210"/>
            <a:ext cx="1667709" cy="967783"/>
            <a:chOff x="1206500" y="5706453"/>
            <a:chExt cx="1838533" cy="1066913"/>
          </a:xfrm>
        </p:grpSpPr>
        <p:pic>
          <p:nvPicPr>
            <p:cNvPr id="10" name="Picture 1" descr="AAA">
              <a:extLst>
                <a:ext uri="{FF2B5EF4-FFF2-40B4-BE49-F238E27FC236}">
                  <a16:creationId xmlns:a16="http://schemas.microsoft.com/office/drawing/2014/main" id="{9B5EE814-156A-47CD-883D-253EB7D99A9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605" y="5706453"/>
              <a:ext cx="1781091" cy="822960"/>
            </a:xfrm>
            <a:prstGeom prst="round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Shape 42">
              <a:extLst>
                <a:ext uri="{FF2B5EF4-FFF2-40B4-BE49-F238E27FC236}">
                  <a16:creationId xmlns:a16="http://schemas.microsoft.com/office/drawing/2014/main" id="{E74A39C3-7F6D-4F73-8C8C-F8A43F47ED99}"/>
                </a:ext>
              </a:extLst>
            </p:cNvPr>
            <p:cNvSpPr/>
            <p:nvPr/>
          </p:nvSpPr>
          <p:spPr>
            <a:xfrm>
              <a:off x="1206500" y="6557909"/>
              <a:ext cx="1838533" cy="2154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529928">
                <a:defRPr sz="1800"/>
              </a:pPr>
              <a:r>
                <a:rPr lang="en-US" sz="1270" kern="0" dirty="0">
                  <a:solidFill>
                    <a:srgbClr val="800000"/>
                  </a:solidFill>
                  <a:latin typeface="Helvetica"/>
                  <a:ea typeface="Helvetica"/>
                  <a:cs typeface="Helvetica"/>
                  <a:sym typeface="Helvetica"/>
                </a:rPr>
                <a:t>LAX</a:t>
              </a:r>
              <a:endParaRPr sz="1270" kern="0" dirty="0">
                <a:solidFill>
                  <a:srgbClr val="8000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EA825-27A1-4EA8-A844-06EEA6C8EB58}"/>
              </a:ext>
            </a:extLst>
          </p:cNvPr>
          <p:cNvGrpSpPr/>
          <p:nvPr/>
        </p:nvGrpSpPr>
        <p:grpSpPr>
          <a:xfrm>
            <a:off x="205420" y="2049252"/>
            <a:ext cx="1617633" cy="960769"/>
            <a:chOff x="1211228" y="4481698"/>
            <a:chExt cx="1783328" cy="1059181"/>
          </a:xfrm>
        </p:grpSpPr>
        <p:pic>
          <p:nvPicPr>
            <p:cNvPr id="13" name="Picture 2" descr="C:\Users\tambe\Documents\Coast Guard\pictures\Boston\coast-guard-boston-july-1-2011.jpg">
              <a:extLst>
                <a:ext uri="{FF2B5EF4-FFF2-40B4-BE49-F238E27FC236}">
                  <a16:creationId xmlns:a16="http://schemas.microsoft.com/office/drawing/2014/main" id="{DD97B268-2C90-4C2C-A537-A8C81DE8200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11228" y="4481698"/>
              <a:ext cx="1781091" cy="822960"/>
            </a:xfrm>
            <a:prstGeom prst="round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Shape 42">
              <a:extLst>
                <a:ext uri="{FF2B5EF4-FFF2-40B4-BE49-F238E27FC236}">
                  <a16:creationId xmlns:a16="http://schemas.microsoft.com/office/drawing/2014/main" id="{8557C43A-0F64-4FEE-A897-600E09BE5925}"/>
                </a:ext>
              </a:extLst>
            </p:cNvPr>
            <p:cNvSpPr/>
            <p:nvPr/>
          </p:nvSpPr>
          <p:spPr>
            <a:xfrm>
              <a:off x="1287624" y="5325422"/>
              <a:ext cx="1706932" cy="2154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529928">
                <a:defRPr sz="1800"/>
              </a:pPr>
              <a:r>
                <a:rPr lang="en-US" sz="1270" kern="0" dirty="0">
                  <a:solidFill>
                    <a:srgbClr val="800000"/>
                  </a:solidFill>
                  <a:latin typeface="Helvetica"/>
                  <a:ea typeface="Helvetica"/>
                  <a:cs typeface="Helvetica"/>
                  <a:sym typeface="Helvetica"/>
                </a:rPr>
                <a:t>Coast Guard</a:t>
              </a:r>
              <a:endParaRPr sz="1270" kern="0" dirty="0">
                <a:solidFill>
                  <a:srgbClr val="8000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B653DD-C38A-416F-88D8-78DB0F0BECB1}"/>
              </a:ext>
            </a:extLst>
          </p:cNvPr>
          <p:cNvGrpSpPr/>
          <p:nvPr/>
        </p:nvGrpSpPr>
        <p:grpSpPr>
          <a:xfrm>
            <a:off x="2223424" y="3163573"/>
            <a:ext cx="1621454" cy="952826"/>
            <a:chOff x="3489648" y="5710161"/>
            <a:chExt cx="1787540" cy="1050424"/>
          </a:xfrm>
        </p:grpSpPr>
        <p:pic>
          <p:nvPicPr>
            <p:cNvPr id="16" name="Picture 6" descr="http://www.pbs.org/newshour/images/terrorism/july-dec05/1208_air_bhead.jpg">
              <a:extLst>
                <a:ext uri="{FF2B5EF4-FFF2-40B4-BE49-F238E27FC236}">
                  <a16:creationId xmlns:a16="http://schemas.microsoft.com/office/drawing/2014/main" id="{708E0198-2774-4F6C-BE44-319A6D375AE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6097" y="5710161"/>
              <a:ext cx="1781091" cy="822960"/>
            </a:xfrm>
            <a:prstGeom prst="roundRect">
              <a:avLst/>
            </a:prstGeom>
            <a:noFill/>
            <a:ln w="38100">
              <a:noFill/>
              <a:miter lim="800000"/>
              <a:headEnd/>
              <a:tailEnd/>
            </a:ln>
          </p:spPr>
        </p:pic>
        <p:sp>
          <p:nvSpPr>
            <p:cNvPr id="17" name="Shape 42">
              <a:extLst>
                <a:ext uri="{FF2B5EF4-FFF2-40B4-BE49-F238E27FC236}">
                  <a16:creationId xmlns:a16="http://schemas.microsoft.com/office/drawing/2014/main" id="{A071B512-9E35-4851-A48F-12D874EA85AD}"/>
                </a:ext>
              </a:extLst>
            </p:cNvPr>
            <p:cNvSpPr/>
            <p:nvPr/>
          </p:nvSpPr>
          <p:spPr>
            <a:xfrm>
              <a:off x="3489648" y="6545128"/>
              <a:ext cx="1771893" cy="2154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529928">
                <a:defRPr sz="1800"/>
              </a:pPr>
              <a:r>
                <a:rPr lang="en-US" sz="1270" kern="0" dirty="0">
                  <a:solidFill>
                    <a:srgbClr val="800000"/>
                  </a:solidFill>
                  <a:latin typeface="Helvetica"/>
                  <a:ea typeface="Helvetica"/>
                  <a:cs typeface="Helvetica"/>
                  <a:sym typeface="Helvetica"/>
                </a:rPr>
                <a:t>TSA</a:t>
              </a:r>
              <a:endParaRPr sz="1270" kern="0" dirty="0">
                <a:solidFill>
                  <a:srgbClr val="8000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594F9A-06B3-40A0-A989-7F25F49502AE}"/>
              </a:ext>
            </a:extLst>
          </p:cNvPr>
          <p:cNvGrpSpPr/>
          <p:nvPr/>
        </p:nvGrpSpPr>
        <p:grpSpPr>
          <a:xfrm>
            <a:off x="143326" y="4237264"/>
            <a:ext cx="1741823" cy="968633"/>
            <a:chOff x="2400818" y="8219232"/>
            <a:chExt cx="1920239" cy="1067850"/>
          </a:xfrm>
        </p:grpSpPr>
        <p:pic>
          <p:nvPicPr>
            <p:cNvPr id="19" name="Picture 2" descr="http://www.metro-magazine.com/images/articles/M-MET7Rail-LAMetro.jpg">
              <a:hlinkClick r:id="rId5"/>
              <a:extLst>
                <a:ext uri="{FF2B5EF4-FFF2-40B4-BE49-F238E27FC236}">
                  <a16:creationId xmlns:a16="http://schemas.microsoft.com/office/drawing/2014/main" id="{900DABE1-CC38-40F3-B76D-F59BF86B1BF5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99629" y="8219232"/>
              <a:ext cx="1781091" cy="822960"/>
            </a:xfrm>
            <a:prstGeom prst="round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Shape 42">
              <a:extLst>
                <a:ext uri="{FF2B5EF4-FFF2-40B4-BE49-F238E27FC236}">
                  <a16:creationId xmlns:a16="http://schemas.microsoft.com/office/drawing/2014/main" id="{34CED22B-85D4-4716-8DF5-54AE8B577772}"/>
                </a:ext>
              </a:extLst>
            </p:cNvPr>
            <p:cNvSpPr/>
            <p:nvPr/>
          </p:nvSpPr>
          <p:spPr>
            <a:xfrm>
              <a:off x="2400818" y="9071625"/>
              <a:ext cx="1920239" cy="2154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529928">
                <a:defRPr sz="1800"/>
              </a:pPr>
              <a:r>
                <a:rPr lang="en-US" sz="1270" kern="0" dirty="0">
                  <a:solidFill>
                    <a:srgbClr val="800000"/>
                  </a:solidFill>
                  <a:latin typeface="Helvetica"/>
                  <a:ea typeface="Helvetica"/>
                  <a:cs typeface="Helvetica"/>
                  <a:sym typeface="Helvetica"/>
                </a:rPr>
                <a:t>LA Sheriff</a:t>
              </a:r>
              <a:endParaRPr sz="1270" kern="0" dirty="0">
                <a:solidFill>
                  <a:srgbClr val="8000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sp>
        <p:nvSpPr>
          <p:cNvPr id="21" name="Shape 42">
            <a:extLst>
              <a:ext uri="{FF2B5EF4-FFF2-40B4-BE49-F238E27FC236}">
                <a16:creationId xmlns:a16="http://schemas.microsoft.com/office/drawing/2014/main" id="{3A0CD40D-F9D3-4BD1-BBD1-D424E785BA82}"/>
              </a:ext>
            </a:extLst>
          </p:cNvPr>
          <p:cNvSpPr/>
          <p:nvPr/>
        </p:nvSpPr>
        <p:spPr>
          <a:xfrm>
            <a:off x="12931" y="1640584"/>
            <a:ext cx="4273554" cy="27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529928">
              <a:defRPr sz="1800"/>
            </a:pPr>
            <a:r>
              <a:rPr lang="en-US" sz="1814" kern="0" dirty="0">
                <a:solidFill>
                  <a:srgbClr val="800000"/>
                </a:solidFill>
                <a:latin typeface="Helvetica"/>
                <a:ea typeface="Helvetica"/>
                <a:cs typeface="Helvetica"/>
                <a:sym typeface="Helvetica"/>
              </a:rPr>
              <a:t>Infrastructure Security Games</a:t>
            </a:r>
            <a:endParaRPr sz="1814" kern="0" dirty="0">
              <a:solidFill>
                <a:srgbClr val="800000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B0FA0A-1FBD-4F94-93C9-EEA9088204C7}"/>
              </a:ext>
            </a:extLst>
          </p:cNvPr>
          <p:cNvGrpSpPr/>
          <p:nvPr/>
        </p:nvGrpSpPr>
        <p:grpSpPr>
          <a:xfrm>
            <a:off x="2163240" y="2043384"/>
            <a:ext cx="1741823" cy="965260"/>
            <a:chOff x="3351001" y="4475230"/>
            <a:chExt cx="1920239" cy="1064132"/>
          </a:xfrm>
        </p:grpSpPr>
        <p:pic>
          <p:nvPicPr>
            <p:cNvPr id="23" name="Picture 4" descr="http://sphotos-a.xx.fbcdn.net/hphotos-frc1/p480x480/406379_10151293097462000_1335797344_n.jpg">
              <a:hlinkClick r:id="rId7"/>
              <a:extLst>
                <a:ext uri="{FF2B5EF4-FFF2-40B4-BE49-F238E27FC236}">
                  <a16:creationId xmlns:a16="http://schemas.microsoft.com/office/drawing/2014/main" id="{ADB99FF3-86A0-4169-AA80-E9E765282033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57680" y="4475230"/>
              <a:ext cx="1783080" cy="822960"/>
            </a:xfrm>
            <a:prstGeom prst="round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Oval 47">
              <a:extLst>
                <a:ext uri="{FF2B5EF4-FFF2-40B4-BE49-F238E27FC236}">
                  <a16:creationId xmlns:a16="http://schemas.microsoft.com/office/drawing/2014/main" id="{0A362689-2535-4B3E-8B2D-32D2E8C6B14B}"/>
                </a:ext>
              </a:extLst>
            </p:cNvPr>
            <p:cNvSpPr/>
            <p:nvPr/>
          </p:nvSpPr>
          <p:spPr bwMode="auto">
            <a:xfrm>
              <a:off x="3735412" y="5018955"/>
              <a:ext cx="765109" cy="357507"/>
            </a:xfrm>
            <a:prstGeom prst="roundRect">
              <a:avLst/>
            </a:prstGeom>
            <a:no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931" tIns="41466" rIns="82931" bIns="41466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529928"/>
              <a:endParaRPr lang="en-US" sz="3266" kern="0">
                <a:solidFill>
                  <a:prstClr val="black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5" name="Shape 42">
              <a:extLst>
                <a:ext uri="{FF2B5EF4-FFF2-40B4-BE49-F238E27FC236}">
                  <a16:creationId xmlns:a16="http://schemas.microsoft.com/office/drawing/2014/main" id="{19F9F099-222A-45C3-A91D-4812BA7A1ED4}"/>
                </a:ext>
              </a:extLst>
            </p:cNvPr>
            <p:cNvSpPr/>
            <p:nvPr/>
          </p:nvSpPr>
          <p:spPr>
            <a:xfrm>
              <a:off x="3351001" y="5323905"/>
              <a:ext cx="1920239" cy="2154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529928">
                <a:defRPr sz="1800"/>
              </a:pPr>
              <a:r>
                <a:rPr lang="en-US" sz="1270" kern="0" dirty="0">
                  <a:solidFill>
                    <a:srgbClr val="800000"/>
                  </a:solidFill>
                  <a:latin typeface="Helvetica"/>
                  <a:ea typeface="Helvetica"/>
                  <a:cs typeface="Helvetica"/>
                  <a:sym typeface="Helvetica"/>
                </a:rPr>
                <a:t>Coast Guard: Ferry</a:t>
              </a:r>
              <a:endParaRPr sz="1270" kern="0" dirty="0">
                <a:solidFill>
                  <a:srgbClr val="8000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54559A1-B989-4831-9AB2-5F86B39B6DE2}"/>
              </a:ext>
            </a:extLst>
          </p:cNvPr>
          <p:cNvGrpSpPr/>
          <p:nvPr/>
        </p:nvGrpSpPr>
        <p:grpSpPr>
          <a:xfrm>
            <a:off x="211335" y="5372958"/>
            <a:ext cx="3615003" cy="947957"/>
            <a:chOff x="1206500" y="6961841"/>
            <a:chExt cx="3985290" cy="104505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F88E494-9670-4830-BC06-831895999362}"/>
                </a:ext>
              </a:extLst>
            </p:cNvPr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6500" y="6961841"/>
              <a:ext cx="1783080" cy="822960"/>
            </a:xfrm>
            <a:prstGeom prst="roundRect">
              <a:avLst/>
            </a:prstGeom>
            <a:ln w="28575" cap="sq" cmpd="thickThin">
              <a:noFill/>
              <a:prstDash val="solid"/>
              <a:miter lim="800000"/>
            </a:ln>
            <a:effectLst/>
          </p:spPr>
        </p:pic>
        <p:sp>
          <p:nvSpPr>
            <p:cNvPr id="28" name="Shape 42">
              <a:extLst>
                <a:ext uri="{FF2B5EF4-FFF2-40B4-BE49-F238E27FC236}">
                  <a16:creationId xmlns:a16="http://schemas.microsoft.com/office/drawing/2014/main" id="{B25216EA-2932-4C4D-9F89-7E9ADC47156A}"/>
                </a:ext>
              </a:extLst>
            </p:cNvPr>
            <p:cNvSpPr/>
            <p:nvPr/>
          </p:nvSpPr>
          <p:spPr>
            <a:xfrm>
              <a:off x="1209608" y="7791441"/>
              <a:ext cx="1757527" cy="2154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529928">
                <a:defRPr sz="1800"/>
              </a:pPr>
              <a:r>
                <a:rPr lang="en-US" sz="1270" kern="0" dirty="0">
                  <a:solidFill>
                    <a:srgbClr val="800000"/>
                  </a:solidFill>
                  <a:latin typeface="Helvetica"/>
                  <a:ea typeface="Helvetica"/>
                  <a:cs typeface="Helvetica"/>
                  <a:sym typeface="Helvetica"/>
                </a:rPr>
                <a:t>Argentina Airport</a:t>
              </a:r>
              <a:endParaRPr sz="1270" kern="0" dirty="0">
                <a:solidFill>
                  <a:srgbClr val="8000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9" name="Shape 42">
              <a:extLst>
                <a:ext uri="{FF2B5EF4-FFF2-40B4-BE49-F238E27FC236}">
                  <a16:creationId xmlns:a16="http://schemas.microsoft.com/office/drawing/2014/main" id="{A57521C7-C5AA-4D86-86F3-A31569CC995E}"/>
                </a:ext>
              </a:extLst>
            </p:cNvPr>
            <p:cNvSpPr/>
            <p:nvPr/>
          </p:nvSpPr>
          <p:spPr>
            <a:xfrm>
              <a:off x="3434263" y="7791441"/>
              <a:ext cx="1757527" cy="2154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529928">
                <a:defRPr sz="1800"/>
              </a:pPr>
              <a:r>
                <a:rPr lang="en-US" sz="1270" kern="0" dirty="0">
                  <a:solidFill>
                    <a:srgbClr val="800000"/>
                  </a:solidFill>
                  <a:latin typeface="Helvetica"/>
                  <a:ea typeface="Helvetica"/>
                  <a:cs typeface="Helvetica"/>
                  <a:sym typeface="Helvetica"/>
                </a:rPr>
                <a:t>Chile Border</a:t>
              </a:r>
              <a:endParaRPr sz="1270" kern="0" dirty="0">
                <a:solidFill>
                  <a:srgbClr val="8000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68D9FD9-D89E-4DAA-B5B8-0CF0C4400ECF}"/>
              </a:ext>
            </a:extLst>
          </p:cNvPr>
          <p:cNvGrpSpPr/>
          <p:nvPr/>
        </p:nvGrpSpPr>
        <p:grpSpPr>
          <a:xfrm>
            <a:off x="2158396" y="4284580"/>
            <a:ext cx="1751511" cy="995778"/>
            <a:chOff x="3512027" y="6950901"/>
            <a:chExt cx="1783080" cy="1034207"/>
          </a:xfrm>
        </p:grpSpPr>
        <p:pic>
          <p:nvPicPr>
            <p:cNvPr id="31" name="Picture 2" descr="http://gaurang.org/pics/campus1.jpg">
              <a:extLst>
                <a:ext uri="{FF2B5EF4-FFF2-40B4-BE49-F238E27FC236}">
                  <a16:creationId xmlns:a16="http://schemas.microsoft.com/office/drawing/2014/main" id="{19FBC466-C6A0-4D5A-9742-E7893157BDC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2027" y="6950901"/>
              <a:ext cx="1783080" cy="822960"/>
            </a:xfrm>
            <a:prstGeom prst="roundRect">
              <a:avLst/>
            </a:prstGeom>
            <a:ln w="28575" cap="sq" cmpd="thickThin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Shape 42">
              <a:extLst>
                <a:ext uri="{FF2B5EF4-FFF2-40B4-BE49-F238E27FC236}">
                  <a16:creationId xmlns:a16="http://schemas.microsoft.com/office/drawing/2014/main" id="{C0026FCC-02DC-49AF-8903-D28EAD6A06F4}"/>
                </a:ext>
              </a:extLst>
            </p:cNvPr>
            <p:cNvSpPr/>
            <p:nvPr/>
          </p:nvSpPr>
          <p:spPr>
            <a:xfrm>
              <a:off x="3526710" y="7782128"/>
              <a:ext cx="1757527" cy="2029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529928">
                <a:defRPr sz="1800"/>
              </a:pPr>
              <a:r>
                <a:rPr lang="en-US" sz="1270" kern="0" dirty="0">
                  <a:solidFill>
                    <a:srgbClr val="800000"/>
                  </a:solidFill>
                  <a:latin typeface="Helvetica"/>
                  <a:ea typeface="Helvetica"/>
                  <a:cs typeface="Helvetica"/>
                  <a:sym typeface="Helvetica"/>
                </a:rPr>
                <a:t>USC</a:t>
              </a:r>
              <a:endParaRPr sz="1270" kern="0" dirty="0">
                <a:solidFill>
                  <a:srgbClr val="8000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1F6CCF31-FE02-4A07-A121-AB05B7590A8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7" t="8764" r="16474" b="48558"/>
          <a:stretch/>
        </p:blipFill>
        <p:spPr>
          <a:xfrm>
            <a:off x="2195689" y="5372957"/>
            <a:ext cx="1676924" cy="7525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82EAE9E-62BB-4E1F-9946-A0B10C798ED8}"/>
              </a:ext>
            </a:extLst>
          </p:cNvPr>
          <p:cNvGrpSpPr/>
          <p:nvPr/>
        </p:nvGrpSpPr>
        <p:grpSpPr>
          <a:xfrm>
            <a:off x="6730838" y="1488147"/>
            <a:ext cx="2333962" cy="739039"/>
            <a:chOff x="9499602" y="3784699"/>
            <a:chExt cx="2662769" cy="814739"/>
          </a:xfrm>
        </p:grpSpPr>
        <p:sp>
          <p:nvSpPr>
            <p:cNvPr id="35" name="Rounded Rectangle 322">
              <a:extLst>
                <a:ext uri="{FF2B5EF4-FFF2-40B4-BE49-F238E27FC236}">
                  <a16:creationId xmlns:a16="http://schemas.microsoft.com/office/drawing/2014/main" id="{273D8BB9-AE97-4BAD-BAA9-0A2DF598FF61}"/>
                </a:ext>
              </a:extLst>
            </p:cNvPr>
            <p:cNvSpPr/>
            <p:nvPr/>
          </p:nvSpPr>
          <p:spPr>
            <a:xfrm>
              <a:off x="9499603" y="3784699"/>
              <a:ext cx="2662768" cy="814739"/>
            </a:xfrm>
            <a:prstGeom prst="roundRect">
              <a:avLst/>
            </a:prstGeom>
            <a:noFill/>
            <a:ln w="38100" cap="flat" cmpd="sng" algn="ctr">
              <a:solidFill>
                <a:srgbClr val="0365C0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46080" tIns="46080" rIns="46080" bIns="46080" numCol="1" spcCol="38100" rtlCol="0" anchor="ctr">
              <a:spAutoFit/>
            </a:bodyPr>
            <a:lstStyle/>
            <a:p>
              <a:pPr algn="ctr" defTabSz="529928" latinLnBrk="1">
                <a:defRPr/>
              </a:pPr>
              <a:endParaRPr lang="en-US" sz="2177" kern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36" name="Shape 42">
              <a:extLst>
                <a:ext uri="{FF2B5EF4-FFF2-40B4-BE49-F238E27FC236}">
                  <a16:creationId xmlns:a16="http://schemas.microsoft.com/office/drawing/2014/main" id="{0A1CBABE-187D-414C-A74B-D7D00FEAF86E}"/>
                </a:ext>
              </a:extLst>
            </p:cNvPr>
            <p:cNvSpPr/>
            <p:nvPr/>
          </p:nvSpPr>
          <p:spPr>
            <a:xfrm>
              <a:off x="9499602" y="3922353"/>
              <a:ext cx="2590800" cy="5655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529928">
                <a:lnSpc>
                  <a:spcPts val="2000"/>
                </a:lnSpc>
                <a:defRPr sz="1800"/>
              </a:pPr>
              <a:r>
                <a:rPr lang="en-US" sz="1814" kern="0" dirty="0">
                  <a:solidFill>
                    <a:srgbClr val="0365C0">
                      <a:lumMod val="60000"/>
                      <a:lumOff val="40000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rPr>
                <a:t>Opportunistic </a:t>
              </a:r>
            </a:p>
            <a:p>
              <a:pPr algn="ctr" defTabSz="529928">
                <a:lnSpc>
                  <a:spcPts val="2000"/>
                </a:lnSpc>
                <a:defRPr sz="1800"/>
              </a:pPr>
              <a:r>
                <a:rPr lang="en-US" sz="1814" kern="0" dirty="0">
                  <a:solidFill>
                    <a:srgbClr val="0365C0">
                      <a:lumMod val="60000"/>
                      <a:lumOff val="40000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rPr>
                <a:t>Crime Games</a:t>
              </a:r>
              <a:endParaRPr sz="1814" kern="0" dirty="0">
                <a:solidFill>
                  <a:srgbClr val="0365C0">
                    <a:lumMod val="60000"/>
                    <a:lumOff val="40000"/>
                  </a:srgbClr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9B31BD-0409-4F02-8E37-1F02F7A842D2}"/>
              </a:ext>
            </a:extLst>
          </p:cNvPr>
          <p:cNvGrpSpPr/>
          <p:nvPr/>
        </p:nvGrpSpPr>
        <p:grpSpPr>
          <a:xfrm>
            <a:off x="6747231" y="3941729"/>
            <a:ext cx="2357280" cy="2126729"/>
            <a:chOff x="9454692" y="6618278"/>
            <a:chExt cx="2680872" cy="2344572"/>
          </a:xfrm>
        </p:grpSpPr>
        <p:pic>
          <p:nvPicPr>
            <p:cNvPr id="38" name="Picture 2" descr="C:\Users\TAMBE_~1\AppData\Local\Temp\PastedGraphic-1.tiff">
              <a:extLst>
                <a:ext uri="{FF2B5EF4-FFF2-40B4-BE49-F238E27FC236}">
                  <a16:creationId xmlns:a16="http://schemas.microsoft.com/office/drawing/2014/main" id="{7F4F2A83-CF26-4DC1-9806-74B46AB736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1227" y="7661707"/>
              <a:ext cx="1980000" cy="1301143"/>
            </a:xfrm>
            <a:prstGeom prst="round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ounded Rectangle 326">
              <a:extLst>
                <a:ext uri="{FF2B5EF4-FFF2-40B4-BE49-F238E27FC236}">
                  <a16:creationId xmlns:a16="http://schemas.microsoft.com/office/drawing/2014/main" id="{E0CDB5EB-F611-4E86-9AB7-78D205F89423}"/>
                </a:ext>
              </a:extLst>
            </p:cNvPr>
            <p:cNvSpPr/>
            <p:nvPr/>
          </p:nvSpPr>
          <p:spPr>
            <a:xfrm>
              <a:off x="9454692" y="6618278"/>
              <a:ext cx="2680872" cy="814739"/>
            </a:xfrm>
            <a:prstGeom prst="roundRect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46080" tIns="46080" rIns="46080" bIns="46080" numCol="1" spcCol="38100" rtlCol="0" anchor="ctr">
              <a:spAutoFit/>
            </a:bodyPr>
            <a:lstStyle/>
            <a:p>
              <a:pPr algn="ctr" defTabSz="529928" latinLnBrk="1">
                <a:defRPr/>
              </a:pPr>
              <a:endParaRPr lang="en-US" sz="2177" kern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40" name="Shape 42">
              <a:extLst>
                <a:ext uri="{FF2B5EF4-FFF2-40B4-BE49-F238E27FC236}">
                  <a16:creationId xmlns:a16="http://schemas.microsoft.com/office/drawing/2014/main" id="{FF282106-4D03-4235-9B6C-3C55DBF83B45}"/>
                </a:ext>
              </a:extLst>
            </p:cNvPr>
            <p:cNvSpPr/>
            <p:nvPr/>
          </p:nvSpPr>
          <p:spPr>
            <a:xfrm>
              <a:off x="9499602" y="6798624"/>
              <a:ext cx="2590800" cy="5655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529928">
                <a:lnSpc>
                  <a:spcPts val="2000"/>
                </a:lnSpc>
                <a:defRPr sz="1800"/>
              </a:pPr>
              <a:r>
                <a:rPr lang="en-US" sz="1814" kern="0" dirty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rPr>
                <a:t>Cyber Security </a:t>
              </a:r>
            </a:p>
            <a:p>
              <a:pPr algn="ctr" defTabSz="529928">
                <a:lnSpc>
                  <a:spcPts val="2000"/>
                </a:lnSpc>
                <a:defRPr sz="1800"/>
              </a:pPr>
              <a:r>
                <a:rPr lang="en-US" sz="1814" kern="0" dirty="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rPr>
                <a:t>Games</a:t>
              </a:r>
              <a:endParaRPr sz="1814" kern="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2CA1CEA-016B-4741-95BC-74B2C8799D7D}"/>
              </a:ext>
            </a:extLst>
          </p:cNvPr>
          <p:cNvGrpSpPr/>
          <p:nvPr/>
        </p:nvGrpSpPr>
        <p:grpSpPr>
          <a:xfrm>
            <a:off x="4193286" y="1511121"/>
            <a:ext cx="2395929" cy="4913670"/>
            <a:chOff x="6107690" y="3883134"/>
            <a:chExt cx="2906554" cy="541698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377A42F-3624-463A-9186-B1EF201E52FA}"/>
                </a:ext>
              </a:extLst>
            </p:cNvPr>
            <p:cNvGrpSpPr/>
            <p:nvPr/>
          </p:nvGrpSpPr>
          <p:grpSpPr>
            <a:xfrm>
              <a:off x="6660319" y="4672540"/>
              <a:ext cx="1861887" cy="1576939"/>
              <a:chOff x="6660319" y="4672540"/>
              <a:chExt cx="1861887" cy="1576939"/>
            </a:xfrm>
          </p:grpSpPr>
          <p:sp>
            <p:nvSpPr>
              <p:cNvPr id="51" name="Shape 42">
                <a:extLst>
                  <a:ext uri="{FF2B5EF4-FFF2-40B4-BE49-F238E27FC236}">
                    <a16:creationId xmlns:a16="http://schemas.microsoft.com/office/drawing/2014/main" id="{5C2B8FF7-862F-44E0-90AA-59972CFB898C}"/>
                  </a:ext>
                </a:extLst>
              </p:cNvPr>
              <p:cNvSpPr/>
              <p:nvPr/>
            </p:nvSpPr>
            <p:spPr>
              <a:xfrm>
                <a:off x="6684490" y="6003344"/>
                <a:ext cx="1712978" cy="24613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529928">
                  <a:defRPr sz="1800"/>
                </a:pPr>
                <a:r>
                  <a:rPr lang="en-US" sz="1451" kern="0" dirty="0">
                    <a:solidFill>
                      <a:srgbClr val="006620"/>
                    </a:solidFill>
                    <a:latin typeface="Helvetica"/>
                    <a:ea typeface="Helvetica"/>
                    <a:cs typeface="Helvetica"/>
                    <a:sym typeface="Helvetica"/>
                  </a:rPr>
                  <a:t>Coast Guard</a:t>
                </a:r>
                <a:endParaRPr sz="1451" kern="0" dirty="0">
                  <a:solidFill>
                    <a:srgbClr val="006620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073A8C2A-A3A0-4E6B-AC73-083D18EF3C14}"/>
                  </a:ext>
                </a:extLst>
              </p:cNvPr>
              <p:cNvGrpSpPr/>
              <p:nvPr/>
            </p:nvGrpSpPr>
            <p:grpSpPr>
              <a:xfrm>
                <a:off x="6660319" y="4750846"/>
                <a:ext cx="1861887" cy="1246618"/>
                <a:chOff x="5212624" y="2926301"/>
                <a:chExt cx="2645001" cy="1759998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04652A63-2D1F-478C-95AB-9376E5E211F6}"/>
                    </a:ext>
                  </a:extLst>
                </p:cNvPr>
                <p:cNvGrpSpPr/>
                <p:nvPr/>
              </p:nvGrpSpPr>
              <p:grpSpPr>
                <a:xfrm>
                  <a:off x="5212624" y="2926301"/>
                  <a:ext cx="2645001" cy="1759998"/>
                  <a:chOff x="6849840" y="1659527"/>
                  <a:chExt cx="3422456" cy="2023982"/>
                </a:xfrm>
              </p:grpSpPr>
              <p:pic>
                <p:nvPicPr>
                  <p:cNvPr id="56" name="Picture 4" descr="http://www.greenvitals.net/storage/Gulf%20map.jpg?__SQUARESPACE_CACHEVERSION=1280261918312">
                    <a:hlinkClick r:id="rId14"/>
                    <a:extLst>
                      <a:ext uri="{FF2B5EF4-FFF2-40B4-BE49-F238E27FC236}">
                        <a16:creationId xmlns:a16="http://schemas.microsoft.com/office/drawing/2014/main" id="{EB58BBCC-46BF-4EB7-B383-E5CB0BF2969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6849840" y="1659527"/>
                    <a:ext cx="3422456" cy="2023982"/>
                  </a:xfrm>
                  <a:prstGeom prst="round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7" name="Picture 8" descr="https://encrypted-tbn3.gstatic.com/images?q=tbn:ANd9GcR1PSVP8Vh7DYJGDuHFB4Hifw-cL6whc5zGytOIi5TGC7ooNk7CcQ">
                    <a:extLst>
                      <a:ext uri="{FF2B5EF4-FFF2-40B4-BE49-F238E27FC236}">
                        <a16:creationId xmlns:a16="http://schemas.microsoft.com/office/drawing/2014/main" id="{B5528F41-177D-4FBA-A72F-6B845A71BC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6893882" y="2718790"/>
                    <a:ext cx="1344376" cy="807363"/>
                  </a:xfrm>
                  <a:prstGeom prst="round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5" name="Picture 2" descr="http://www.uscg.mil/d7/airstaMiami/Eng/img/USCG_HC-144A_Aircraft.jpg">
                  <a:extLst>
                    <a:ext uri="{FF2B5EF4-FFF2-40B4-BE49-F238E27FC236}">
                      <a16:creationId xmlns:a16="http://schemas.microsoft.com/office/drawing/2014/main" id="{C7EC814E-FF87-43BC-A7FB-F7A63CE67F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6502032" y="3016601"/>
                  <a:ext cx="1204593" cy="602297"/>
                </a:xfrm>
                <a:prstGeom prst="round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3" name="Rectangle 37">
                <a:extLst>
                  <a:ext uri="{FF2B5EF4-FFF2-40B4-BE49-F238E27FC236}">
                    <a16:creationId xmlns:a16="http://schemas.microsoft.com/office/drawing/2014/main" id="{50BCDA29-116D-446A-BC41-6E687EA6FA8E}"/>
                  </a:ext>
                </a:extLst>
              </p:cNvPr>
              <p:cNvSpPr/>
              <p:nvPr/>
            </p:nvSpPr>
            <p:spPr bwMode="auto">
              <a:xfrm>
                <a:off x="6669077" y="4672540"/>
                <a:ext cx="1763784" cy="1150553"/>
              </a:xfrm>
              <a:prstGeom prst="roundRect">
                <a:avLst/>
              </a:prstGeom>
              <a:noFill/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931" tIns="41466" rIns="82931" bIns="41466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752329">
                  <a:defRPr/>
                </a:pPr>
                <a:endParaRPr lang="en-US" sz="3266" kern="0">
                  <a:solidFill>
                    <a:sysClr val="windowText" lastClr="000000"/>
                  </a:solidFill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E5671BC-D9E8-4173-BAB3-8DEBA9DD6A99}"/>
                </a:ext>
              </a:extLst>
            </p:cNvPr>
            <p:cNvGrpSpPr/>
            <p:nvPr/>
          </p:nvGrpSpPr>
          <p:grpSpPr>
            <a:xfrm>
              <a:off x="6660318" y="6333484"/>
              <a:ext cx="1861888" cy="1512093"/>
              <a:chOff x="6660318" y="6333484"/>
              <a:chExt cx="1861888" cy="1512093"/>
            </a:xfrm>
          </p:grpSpPr>
          <p:sp>
            <p:nvSpPr>
              <p:cNvPr id="49" name="Shape 42">
                <a:extLst>
                  <a:ext uri="{FF2B5EF4-FFF2-40B4-BE49-F238E27FC236}">
                    <a16:creationId xmlns:a16="http://schemas.microsoft.com/office/drawing/2014/main" id="{6D1D05DA-89EA-4FE8-B541-6B8205CC59DB}"/>
                  </a:ext>
                </a:extLst>
              </p:cNvPr>
              <p:cNvSpPr/>
              <p:nvPr/>
            </p:nvSpPr>
            <p:spPr>
              <a:xfrm>
                <a:off x="6734819" y="7599442"/>
                <a:ext cx="1783764" cy="24613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529928">
                  <a:defRPr sz="1800"/>
                </a:pPr>
                <a:r>
                  <a:rPr lang="en-US" sz="1451" kern="0" dirty="0" err="1">
                    <a:solidFill>
                      <a:srgbClr val="006620"/>
                    </a:solidFill>
                    <a:latin typeface="Helvetica"/>
                    <a:ea typeface="Helvetica"/>
                    <a:cs typeface="Helvetica"/>
                    <a:sym typeface="Helvetica"/>
                  </a:rPr>
                  <a:t>Panthera</a:t>
                </a:r>
                <a:r>
                  <a:rPr lang="en-US" sz="1451" kern="0" dirty="0">
                    <a:solidFill>
                      <a:srgbClr val="006620"/>
                    </a:solidFill>
                    <a:latin typeface="Helvetica"/>
                    <a:ea typeface="Helvetica"/>
                    <a:cs typeface="Helvetica"/>
                    <a:sym typeface="Helvetica"/>
                  </a:rPr>
                  <a:t>/WWF</a:t>
                </a:r>
                <a:endParaRPr sz="1451" kern="0" dirty="0">
                  <a:solidFill>
                    <a:srgbClr val="006620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EA688E8D-B8F3-43AA-8B17-0733C28CA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print">
                <a:clrChange>
                  <a:clrFrom>
                    <a:srgbClr val="A5F854"/>
                  </a:clrFrom>
                  <a:clrTo>
                    <a:srgbClr val="A5F854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586"/>
              <a:stretch/>
            </p:blipFill>
            <p:spPr>
              <a:xfrm>
                <a:off x="6660318" y="6333484"/>
                <a:ext cx="1861888" cy="1223525"/>
              </a:xfrm>
              <a:prstGeom prst="roundRect">
                <a:avLst/>
              </a:prstGeom>
              <a:ln w="38100">
                <a:noFill/>
              </a:ln>
            </p:spPr>
          </p:pic>
        </p:grpSp>
        <p:sp>
          <p:nvSpPr>
            <p:cNvPr id="44" name="Rounded Rectangle 331">
              <a:extLst>
                <a:ext uri="{FF2B5EF4-FFF2-40B4-BE49-F238E27FC236}">
                  <a16:creationId xmlns:a16="http://schemas.microsoft.com/office/drawing/2014/main" id="{335BA7C2-E970-405A-A636-E478FF532BF6}"/>
                </a:ext>
              </a:extLst>
            </p:cNvPr>
            <p:cNvSpPr/>
            <p:nvPr/>
          </p:nvSpPr>
          <p:spPr>
            <a:xfrm>
              <a:off x="6139173" y="3883134"/>
              <a:ext cx="2831379" cy="733797"/>
            </a:xfrm>
            <a:prstGeom prst="roundRect">
              <a:avLst/>
            </a:prstGeom>
            <a:noFill/>
            <a:ln w="38100" cap="flat" cmpd="sng" algn="ctr">
              <a:solidFill>
                <a:srgbClr val="00882B">
                  <a:lumMod val="75000"/>
                </a:srgbClr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46080" tIns="46080" rIns="46080" bIns="46080" numCol="1" spcCol="38100" rtlCol="0" anchor="ctr">
              <a:spAutoFit/>
            </a:bodyPr>
            <a:lstStyle/>
            <a:p>
              <a:pPr algn="ctr" defTabSz="529928" latinLnBrk="1">
                <a:defRPr/>
              </a:pPr>
              <a:endParaRPr lang="en-US" sz="2177" kern="0">
                <a:solidFill>
                  <a:srgbClr val="FFFFFF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45" name="Shape 42">
              <a:extLst>
                <a:ext uri="{FF2B5EF4-FFF2-40B4-BE49-F238E27FC236}">
                  <a16:creationId xmlns:a16="http://schemas.microsoft.com/office/drawing/2014/main" id="{8D519BBE-962D-426E-BB31-7D3279991A9F}"/>
                </a:ext>
              </a:extLst>
            </p:cNvPr>
            <p:cNvSpPr/>
            <p:nvPr/>
          </p:nvSpPr>
          <p:spPr>
            <a:xfrm>
              <a:off x="6107690" y="3988128"/>
              <a:ext cx="2906554" cy="5655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529928">
                <a:lnSpc>
                  <a:spcPts val="2000"/>
                </a:lnSpc>
                <a:defRPr sz="1800"/>
              </a:pPr>
              <a:r>
                <a:rPr lang="en-US" sz="1814" kern="0" dirty="0">
                  <a:solidFill>
                    <a:srgbClr val="00882B">
                      <a:lumMod val="75000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rPr>
                <a:t>Green Security </a:t>
              </a:r>
            </a:p>
            <a:p>
              <a:pPr algn="ctr" defTabSz="529928">
                <a:lnSpc>
                  <a:spcPts val="2000"/>
                </a:lnSpc>
                <a:defRPr sz="1800"/>
              </a:pPr>
              <a:r>
                <a:rPr lang="en-US" sz="1814" kern="0" dirty="0">
                  <a:solidFill>
                    <a:srgbClr val="00882B">
                      <a:lumMod val="75000"/>
                    </a:srgbClr>
                  </a:solidFill>
                  <a:latin typeface="Helvetica"/>
                  <a:ea typeface="Helvetica"/>
                  <a:cs typeface="Helvetica"/>
                  <a:sym typeface="Helvetica"/>
                </a:rPr>
                <a:t>Games</a:t>
              </a:r>
              <a:endParaRPr sz="1814" kern="0" dirty="0">
                <a:solidFill>
                  <a:srgbClr val="00882B">
                    <a:lumMod val="75000"/>
                  </a:srgbClr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277464D-142E-4173-A89A-2AC21C914BC8}"/>
                </a:ext>
              </a:extLst>
            </p:cNvPr>
            <p:cNvGrpSpPr/>
            <p:nvPr/>
          </p:nvGrpSpPr>
          <p:grpSpPr>
            <a:xfrm>
              <a:off x="6660318" y="7910938"/>
              <a:ext cx="1861888" cy="1389177"/>
              <a:chOff x="6660318" y="7910938"/>
              <a:chExt cx="1861888" cy="1389177"/>
            </a:xfrm>
          </p:grpSpPr>
          <p:sp>
            <p:nvSpPr>
              <p:cNvPr id="47" name="Shape 42">
                <a:extLst>
                  <a:ext uri="{FF2B5EF4-FFF2-40B4-BE49-F238E27FC236}">
                    <a16:creationId xmlns:a16="http://schemas.microsoft.com/office/drawing/2014/main" id="{5B0D6C81-9F2A-4A7F-A0A6-CAC835F6A0CF}"/>
                  </a:ext>
                </a:extLst>
              </p:cNvPr>
              <p:cNvSpPr/>
              <p:nvPr/>
            </p:nvSpPr>
            <p:spPr>
              <a:xfrm>
                <a:off x="6734819" y="9053980"/>
                <a:ext cx="1781090" cy="24613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 defTabSz="529928">
                  <a:defRPr sz="1800"/>
                </a:pPr>
                <a:r>
                  <a:rPr lang="en-US" sz="1451" kern="0" dirty="0">
                    <a:solidFill>
                      <a:srgbClr val="006620"/>
                    </a:solidFill>
                    <a:latin typeface="Helvetica"/>
                    <a:ea typeface="Helvetica"/>
                    <a:cs typeface="Helvetica"/>
                    <a:sym typeface="Helvetica"/>
                  </a:rPr>
                  <a:t>India</a:t>
                </a:r>
                <a:endParaRPr sz="1451" kern="0" dirty="0">
                  <a:solidFill>
                    <a:srgbClr val="006620"/>
                  </a:solidFill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E5422204-E8AE-498B-8F7F-7616C7AB2CE4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60318" y="7910938"/>
                <a:ext cx="1861888" cy="1170432"/>
              </a:xfrm>
              <a:prstGeom prst="roundRect">
                <a:avLst/>
              </a:prstGeom>
              <a:ln w="38100">
                <a:noFill/>
              </a:ln>
            </p:spPr>
          </p:pic>
        </p:grp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FB4956A0-4738-4AB8-AD4F-386E2C72F87B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320" y="2384046"/>
            <a:ext cx="1796031" cy="119735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6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0" y="1405142"/>
            <a:ext cx="3673440" cy="2045075"/>
          </a:xfrm>
          <a:prstGeom prst="rect">
            <a:avLst/>
          </a:prstGeom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73261" y="170276"/>
            <a:ext cx="8650080" cy="760320"/>
          </a:xfrm>
        </p:spPr>
        <p:txBody>
          <a:bodyPr>
            <a:normAutofit fontScale="90000"/>
          </a:bodyPr>
          <a:lstStyle/>
          <a:p>
            <a:br>
              <a:rPr lang="en-US" sz="2903" dirty="0"/>
            </a:br>
            <a:r>
              <a:rPr lang="en-US" dirty="0"/>
              <a:t>IRIS: Federal Air Marshals Service </a:t>
            </a:r>
            <a:r>
              <a:rPr lang="en-US" sz="2200" dirty="0"/>
              <a:t>[2009]</a:t>
            </a:r>
            <a:br>
              <a:rPr lang="en-US" sz="2200" dirty="0"/>
            </a:br>
            <a:r>
              <a:rPr lang="en-US" dirty="0"/>
              <a:t>Scale Up Number of Defender Strategies</a:t>
            </a:r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B3A6-B2BD-4BCB-BED2-32B50535D09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4360" y="1381838"/>
            <a:ext cx="3673440" cy="204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960953"/>
              </p:ext>
            </p:extLst>
          </p:nvPr>
        </p:nvGraphicFramePr>
        <p:xfrm>
          <a:off x="5404920" y="1381837"/>
          <a:ext cx="2557443" cy="138832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7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2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307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-112" charset="0"/>
                          <a:ea typeface="Arial" pitchFamily="-112" charset="0"/>
                          <a:cs typeface="Arial" pitchFamily="-112" charset="0"/>
                        </a:rPr>
                        <a:t>Strategy 1</a:t>
                      </a: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-112" charset="0"/>
                          <a:ea typeface="Arial" pitchFamily="-112" charset="0"/>
                          <a:cs typeface="Arial" pitchFamily="-112" charset="0"/>
                        </a:rPr>
                        <a:t>Strategy 2</a:t>
                      </a: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-112" charset="0"/>
                          <a:ea typeface="Arial" pitchFamily="-112" charset="0"/>
                          <a:cs typeface="Arial" pitchFamily="-112" charset="0"/>
                        </a:rPr>
                        <a:t>Strategy 3</a:t>
                      </a: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30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-112" charset="0"/>
                          <a:ea typeface="Arial" pitchFamily="-112" charset="0"/>
                          <a:cs typeface="Arial" pitchFamily="-112" charset="0"/>
                        </a:rPr>
                        <a:t>Strategy 1</a:t>
                      </a: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30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-112" charset="0"/>
                          <a:ea typeface="Arial" pitchFamily="-112" charset="0"/>
                          <a:cs typeface="Arial" pitchFamily="-112" charset="0"/>
                        </a:rPr>
                        <a:t>Strategy 2</a:t>
                      </a: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30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-112" charset="0"/>
                          <a:ea typeface="Arial" pitchFamily="-112" charset="0"/>
                          <a:cs typeface="Arial" pitchFamily="-112" charset="0"/>
                        </a:rPr>
                        <a:t>Strategy 3</a:t>
                      </a: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30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-112" charset="0"/>
                          <a:ea typeface="Arial" pitchFamily="-112" charset="0"/>
                          <a:cs typeface="Arial" pitchFamily="-112" charset="0"/>
                        </a:rPr>
                        <a:t>Strategy 4</a:t>
                      </a: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30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-112" charset="0"/>
                          <a:ea typeface="Arial" pitchFamily="-112" charset="0"/>
                          <a:cs typeface="Arial" pitchFamily="-112" charset="0"/>
                        </a:rPr>
                        <a:t>Strategy 5</a:t>
                      </a: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30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-112" charset="0"/>
                          <a:ea typeface="Arial" pitchFamily="-112" charset="0"/>
                          <a:cs typeface="Arial" pitchFamily="-112" charset="0"/>
                        </a:rPr>
                        <a:t>Strategy 6</a:t>
                      </a: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5489049" y="1524000"/>
            <a:ext cx="2588151" cy="1160919"/>
          </a:xfrm>
          <a:prstGeom prst="rect">
            <a:avLst/>
          </a:prstGeom>
          <a:noFill/>
        </p:spPr>
        <p:txBody>
          <a:bodyPr wrap="square" lIns="82892" tIns="41446" rIns="82892" bIns="41446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ts val="2800"/>
              </a:lnSpc>
            </a:pPr>
            <a:r>
              <a:rPr lang="en-US" sz="2400" b="1" spc="45" dirty="0">
                <a:ln w="11430"/>
                <a:solidFill>
                  <a:srgbClr val="CC0000"/>
                </a:solidFill>
                <a:ea typeface="ＭＳ Ｐゴシック" pitchFamily="64" charset="-128"/>
              </a:rPr>
              <a:t>IRIS</a:t>
            </a:r>
          </a:p>
          <a:p>
            <a:pPr algn="ctr">
              <a:lnSpc>
                <a:spcPts val="2800"/>
              </a:lnSpc>
            </a:pPr>
            <a:r>
              <a:rPr lang="en-US" sz="2400" b="1" spc="45" dirty="0">
                <a:ln w="11430"/>
                <a:solidFill>
                  <a:srgbClr val="CC0000"/>
                </a:solidFill>
                <a:ea typeface="ＭＳ Ｐゴシック" pitchFamily="64" charset="-128"/>
              </a:rPr>
              <a:t>1000 flights/day</a:t>
            </a:r>
          </a:p>
          <a:p>
            <a:pPr algn="ctr">
              <a:lnSpc>
                <a:spcPts val="2800"/>
              </a:lnSpc>
            </a:pPr>
            <a:r>
              <a:rPr lang="en-US" sz="2400" b="1" spc="45" dirty="0">
                <a:ln w="11430"/>
                <a:solidFill>
                  <a:srgbClr val="CC0000"/>
                </a:solidFill>
                <a:ea typeface="ＭＳ Ｐゴシック" pitchFamily="64" charset="-128"/>
              </a:rPr>
              <a:t>Actions: ~10</a:t>
            </a:r>
            <a:r>
              <a:rPr lang="en-US" sz="2400" b="1" spc="45" baseline="30000" dirty="0">
                <a:ln w="11430"/>
                <a:solidFill>
                  <a:srgbClr val="CC0000"/>
                </a:solidFill>
                <a:ea typeface="ＭＳ Ｐゴシック" pitchFamily="64" charset="-128"/>
              </a:rPr>
              <a:t>41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150839"/>
              </p:ext>
            </p:extLst>
          </p:nvPr>
        </p:nvGraphicFramePr>
        <p:xfrm>
          <a:off x="137713" y="1381838"/>
          <a:ext cx="2433408" cy="11612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47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58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-112" charset="0"/>
                          <a:ea typeface="Arial" pitchFamily="-112" charset="0"/>
                          <a:cs typeface="Arial" pitchFamily="-112" charset="0"/>
                        </a:rPr>
                        <a:t>Strategy 1</a:t>
                      </a: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-112" charset="0"/>
                          <a:ea typeface="Arial" pitchFamily="-112" charset="0"/>
                          <a:cs typeface="Arial" pitchFamily="-112" charset="0"/>
                        </a:rPr>
                        <a:t>Strategy 2</a:t>
                      </a: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-112" charset="0"/>
                          <a:ea typeface="Arial" pitchFamily="-112" charset="0"/>
                          <a:cs typeface="Arial" pitchFamily="-112" charset="0"/>
                        </a:rPr>
                        <a:t>Strategy 3</a:t>
                      </a: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8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-112" charset="0"/>
                          <a:ea typeface="Arial" pitchFamily="-112" charset="0"/>
                          <a:cs typeface="Arial" pitchFamily="-112" charset="0"/>
                        </a:rPr>
                        <a:t>Strategy 1</a:t>
                      </a: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8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-112" charset="0"/>
                          <a:ea typeface="Arial" pitchFamily="-112" charset="0"/>
                          <a:cs typeface="Arial" pitchFamily="-112" charset="0"/>
                        </a:rPr>
                        <a:t>Strategy 2</a:t>
                      </a: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8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-112" charset="0"/>
                          <a:ea typeface="Arial" pitchFamily="-112" charset="0"/>
                          <a:cs typeface="Arial" pitchFamily="-112" charset="0"/>
                        </a:rPr>
                        <a:t>Strategy 3</a:t>
                      </a: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8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-112" charset="0"/>
                          <a:ea typeface="Arial" pitchFamily="-112" charset="0"/>
                          <a:cs typeface="Arial" pitchFamily="-112" charset="0"/>
                        </a:rPr>
                        <a:t>Strategy 4</a:t>
                      </a: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8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-112" charset="0"/>
                          <a:ea typeface="Arial" pitchFamily="-112" charset="0"/>
                          <a:cs typeface="Arial" pitchFamily="-112" charset="0"/>
                        </a:rPr>
                        <a:t>Strategy 5</a:t>
                      </a: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E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88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-112" charset="0"/>
                          <a:ea typeface="Arial" pitchFamily="-112" charset="0"/>
                          <a:cs typeface="Arial" pitchFamily="-112" charset="0"/>
                        </a:rPr>
                        <a:t>Strategy 6</a:t>
                      </a: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-112" charset="0"/>
                        <a:ea typeface="Arial" pitchFamily="-112" charset="0"/>
                        <a:cs typeface="Arial" pitchFamily="-112" charset="0"/>
                      </a:endParaRPr>
                    </a:p>
                  </a:txBody>
                  <a:tcPr marL="82944" marR="82944" marT="41472" marB="4147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F1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386039" y="1480323"/>
            <a:ext cx="2280961" cy="1160919"/>
          </a:xfrm>
          <a:prstGeom prst="rect">
            <a:avLst/>
          </a:prstGeom>
          <a:noFill/>
        </p:spPr>
        <p:txBody>
          <a:bodyPr wrap="square" lIns="82892" tIns="41446" rIns="82892" bIns="41446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ts val="2800"/>
              </a:lnSpc>
            </a:pPr>
            <a:r>
              <a:rPr lang="en-US" sz="2400" b="1" spc="45" dirty="0">
                <a:ln w="11430"/>
                <a:solidFill>
                  <a:srgbClr val="990000"/>
                </a:solidFill>
                <a:ea typeface="ＭＳ Ｐゴシック" pitchFamily="64" charset="-128"/>
              </a:rPr>
              <a:t>ARMOR</a:t>
            </a:r>
          </a:p>
          <a:p>
            <a:pPr algn="ctr">
              <a:lnSpc>
                <a:spcPts val="2800"/>
              </a:lnSpc>
            </a:pPr>
            <a:r>
              <a:rPr lang="en-US" sz="2400" b="1" spc="45" dirty="0">
                <a:ln w="11430"/>
                <a:solidFill>
                  <a:srgbClr val="990000"/>
                </a:solidFill>
                <a:ea typeface="ＭＳ Ｐゴシック" pitchFamily="64" charset="-128"/>
              </a:rPr>
              <a:t>8 Terminals Actions: ~100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D66123B-924E-4676-AF67-6059650E7F3D}"/>
              </a:ext>
            </a:extLst>
          </p:cNvPr>
          <p:cNvSpPr/>
          <p:nvPr/>
        </p:nvSpPr>
        <p:spPr>
          <a:xfrm>
            <a:off x="4103001" y="2228104"/>
            <a:ext cx="990600" cy="2040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9AEA56B-3860-4F3E-A160-13B841461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15" y="4036008"/>
            <a:ext cx="8380162" cy="902856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ea typeface="Gill Sans" charset="0"/>
                <a:cs typeface="Gill Sans" charset="0"/>
              </a:rPr>
              <a:t>1000 Flights, 20 air marshals: 10</a:t>
            </a:r>
            <a:r>
              <a:rPr lang="en-US" sz="2000" baseline="50000" dirty="0">
                <a:ea typeface="Gill Sans" charset="0"/>
                <a:cs typeface="Gill Sans" charset="0"/>
              </a:rPr>
              <a:t>41</a:t>
            </a:r>
            <a:r>
              <a:rPr lang="en-US" sz="2000" dirty="0">
                <a:ea typeface="Gill Sans" charset="0"/>
                <a:cs typeface="Gill Sans" charset="0"/>
              </a:rPr>
              <a:t> combinations</a:t>
            </a:r>
          </a:p>
          <a:p>
            <a:pPr lvl="1"/>
            <a:r>
              <a:rPr lang="en-US" sz="1800" dirty="0"/>
              <a:t>ARMOR out of memory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592486F-1501-49F2-B125-B131CBEC747E}"/>
              </a:ext>
            </a:extLst>
          </p:cNvPr>
          <p:cNvSpPr txBox="1">
            <a:spLocks/>
          </p:cNvSpPr>
          <p:nvPr/>
        </p:nvSpPr>
        <p:spPr>
          <a:xfrm>
            <a:off x="482115" y="5001430"/>
            <a:ext cx="8380162" cy="1246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>
                  <a:lumMod val="95000"/>
                  <a:lumOff val="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ea typeface="Gill Sans" charset="0"/>
                <a:cs typeface="Gill Sans" charset="0"/>
              </a:rPr>
              <a:t>Not enumerate all combinations combinations</a:t>
            </a:r>
          </a:p>
          <a:p>
            <a:pPr lvl="1"/>
            <a:r>
              <a:rPr lang="en-US" sz="1800" dirty="0"/>
              <a:t>Branch and price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dirty="0"/>
              <a:t>Branch &amp; bound + column generation</a:t>
            </a:r>
          </a:p>
          <a:p>
            <a:pPr lvl="1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92276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18" grpId="0" build="p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tambe\Documents\Coast Guard\pictures\Boston\coast-guard-boston-july-1-2011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7" b="14946"/>
          <a:stretch/>
        </p:blipFill>
        <p:spPr bwMode="auto">
          <a:xfrm>
            <a:off x="508858" y="1304150"/>
            <a:ext cx="2562879" cy="2203478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31601" y="1268840"/>
            <a:ext cx="3234377" cy="2272228"/>
            <a:chOff x="6015037" y="4506297"/>
            <a:chExt cx="2822694" cy="2535012"/>
          </a:xfrm>
        </p:grpSpPr>
        <p:sp>
          <p:nvSpPr>
            <p:cNvPr id="10" name="Rectangle 9"/>
            <p:cNvSpPr/>
            <p:nvPr/>
          </p:nvSpPr>
          <p:spPr bwMode="auto">
            <a:xfrm>
              <a:off x="6015037" y="4506297"/>
              <a:ext cx="2822694" cy="2535012"/>
            </a:xfrm>
            <a:prstGeom prst="rect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944" tIns="41472" rIns="82944" bIns="41472" numCol="1" rtlCol="0" anchor="t" anchorCtr="0" compatLnSpc="1">
              <a:prstTxWarp prst="textNoShape">
                <a:avLst/>
              </a:prstTxWarp>
            </a:bodyPr>
            <a:lstStyle/>
            <a:p>
              <a:pPr defTabSz="829022"/>
              <a:endParaRPr lang="en-US" sz="1633"/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4459" y="4800553"/>
              <a:ext cx="2780736" cy="1946500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Coast Guard Wagner short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691.2032"/>
                </p14:media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496241" y="1304150"/>
            <a:ext cx="2521839" cy="198122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29792" y="596083"/>
            <a:ext cx="8778240" cy="760320"/>
          </a:xfrm>
        </p:spPr>
        <p:txBody>
          <a:bodyPr>
            <a:normAutofit/>
          </a:bodyPr>
          <a:lstStyle/>
          <a:p>
            <a:pPr eaLnBrk="1" hangingPunct="1">
              <a:lnSpc>
                <a:spcPts val="2719"/>
              </a:lnSpc>
            </a:pPr>
            <a:r>
              <a:rPr lang="en-US" sz="2540" b="0" dirty="0">
                <a:latin typeface="+mn-lt"/>
              </a:rPr>
              <a:t>Coordination (Scale-up) and Ferries (Continuous Space/time) </a:t>
            </a:r>
            <a:endParaRPr lang="en-US" sz="2540" b="0" i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544030"/>
            <a:ext cx="2133600" cy="365125"/>
          </a:xfrm>
        </p:spPr>
        <p:txBody>
          <a:bodyPr/>
          <a:lstStyle/>
          <a:p>
            <a:fld id="{CEDEB3A6-B2BD-4BCB-BED2-32B50535D09B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867495" y="1127947"/>
            <a:ext cx="4030513" cy="2397368"/>
            <a:chOff x="2031509" y="1314313"/>
            <a:chExt cx="7218178" cy="4293406"/>
          </a:xfrm>
        </p:grpSpPr>
        <p:sp>
          <p:nvSpPr>
            <p:cNvPr id="16" name="Oval 15"/>
            <p:cNvSpPr/>
            <p:nvPr/>
          </p:nvSpPr>
          <p:spPr>
            <a:xfrm>
              <a:off x="2107629" y="3144785"/>
              <a:ext cx="251719" cy="264064"/>
            </a:xfrm>
            <a:prstGeom prst="ellipse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Oval 16"/>
            <p:cNvSpPr/>
            <p:nvPr/>
          </p:nvSpPr>
          <p:spPr>
            <a:xfrm>
              <a:off x="3764723" y="4469885"/>
              <a:ext cx="251719" cy="264064"/>
            </a:xfrm>
            <a:prstGeom prst="ellipse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Oval 17"/>
            <p:cNvSpPr/>
            <p:nvPr/>
          </p:nvSpPr>
          <p:spPr>
            <a:xfrm>
              <a:off x="3764723" y="1674724"/>
              <a:ext cx="251719" cy="264064"/>
            </a:xfrm>
            <a:prstGeom prst="ellipse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Oval 18"/>
            <p:cNvSpPr/>
            <p:nvPr/>
          </p:nvSpPr>
          <p:spPr>
            <a:xfrm>
              <a:off x="6879464" y="1674724"/>
              <a:ext cx="251719" cy="264064"/>
            </a:xfrm>
            <a:prstGeom prst="ellipse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Oval 19"/>
            <p:cNvSpPr/>
            <p:nvPr/>
          </p:nvSpPr>
          <p:spPr>
            <a:xfrm>
              <a:off x="5474089" y="3144785"/>
              <a:ext cx="251719" cy="264064"/>
            </a:xfrm>
            <a:prstGeom prst="ellipse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31509" y="3372926"/>
              <a:ext cx="660857" cy="815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58" dirty="0"/>
                <a:t>t</a:t>
              </a:r>
              <a:r>
                <a:rPr lang="en-US" sz="2358" baseline="-25000" dirty="0"/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04495" y="4733949"/>
              <a:ext cx="660857" cy="815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58" dirty="0"/>
                <a:t>t</a:t>
              </a:r>
              <a:r>
                <a:rPr lang="en-US" sz="2358" baseline="-25000" dirty="0"/>
                <a:t>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62035" y="1314313"/>
              <a:ext cx="660857" cy="815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58" dirty="0"/>
                <a:t>t</a:t>
              </a:r>
              <a:r>
                <a:rPr lang="en-US" sz="2358" baseline="-25000" dirty="0"/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588830" y="3030597"/>
              <a:ext cx="660857" cy="815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58" dirty="0"/>
                <a:t>t</a:t>
              </a:r>
              <a:r>
                <a:rPr lang="en-US" sz="2358" baseline="-25000" dirty="0"/>
                <a:t>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31183" y="1314313"/>
              <a:ext cx="660857" cy="815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58" dirty="0"/>
                <a:t>t</a:t>
              </a:r>
              <a:r>
                <a:rPr lang="en-US" sz="2358" baseline="-25000" dirty="0"/>
                <a:t>3</a:t>
              </a:r>
            </a:p>
          </p:txBody>
        </p:sp>
        <p:cxnSp>
          <p:nvCxnSpPr>
            <p:cNvPr id="26" name="Straight Connector 25"/>
            <p:cNvCxnSpPr>
              <a:stCxn id="16" idx="7"/>
              <a:endCxn id="18" idx="2"/>
            </p:cNvCxnSpPr>
            <p:nvPr/>
          </p:nvCxnSpPr>
          <p:spPr>
            <a:xfrm flipV="1">
              <a:off x="2322485" y="1806756"/>
              <a:ext cx="1442238" cy="1376700"/>
            </a:xfrm>
            <a:prstGeom prst="line">
              <a:avLst/>
            </a:prstGeom>
            <a:ln w="127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6" idx="5"/>
              <a:endCxn id="17" idx="1"/>
            </p:cNvCxnSpPr>
            <p:nvPr/>
          </p:nvCxnSpPr>
          <p:spPr>
            <a:xfrm>
              <a:off x="2322485" y="3370178"/>
              <a:ext cx="1479101" cy="1138378"/>
            </a:xfrm>
            <a:prstGeom prst="line">
              <a:avLst/>
            </a:prstGeom>
            <a:ln w="127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6"/>
              <a:endCxn id="19" idx="2"/>
            </p:cNvCxnSpPr>
            <p:nvPr/>
          </p:nvCxnSpPr>
          <p:spPr>
            <a:xfrm>
              <a:off x="4016442" y="1806756"/>
              <a:ext cx="2863022" cy="0"/>
            </a:xfrm>
            <a:prstGeom prst="line">
              <a:avLst/>
            </a:prstGeom>
            <a:ln w="127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6"/>
              <a:endCxn id="20" idx="1"/>
            </p:cNvCxnSpPr>
            <p:nvPr/>
          </p:nvCxnSpPr>
          <p:spPr>
            <a:xfrm>
              <a:off x="4016442" y="1806756"/>
              <a:ext cx="1494510" cy="1376700"/>
            </a:xfrm>
            <a:prstGeom prst="line">
              <a:avLst/>
            </a:prstGeom>
            <a:ln w="127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6879464" y="4469885"/>
              <a:ext cx="251719" cy="264064"/>
            </a:xfrm>
            <a:prstGeom prst="ellipse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cxnSp>
          <p:nvCxnSpPr>
            <p:cNvPr id="31" name="Straight Connector 30"/>
            <p:cNvCxnSpPr>
              <a:stCxn id="17" idx="6"/>
              <a:endCxn id="30" idx="2"/>
            </p:cNvCxnSpPr>
            <p:nvPr/>
          </p:nvCxnSpPr>
          <p:spPr>
            <a:xfrm>
              <a:off x="4016442" y="4601917"/>
              <a:ext cx="2863022" cy="0"/>
            </a:xfrm>
            <a:prstGeom prst="line">
              <a:avLst/>
            </a:prstGeom>
            <a:ln w="127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8337110" y="3144785"/>
              <a:ext cx="251719" cy="264064"/>
            </a:xfrm>
            <a:prstGeom prst="ellipse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cxnSp>
          <p:nvCxnSpPr>
            <p:cNvPr id="33" name="Straight Connector 32"/>
            <p:cNvCxnSpPr>
              <a:stCxn id="20" idx="6"/>
              <a:endCxn id="32" idx="2"/>
            </p:cNvCxnSpPr>
            <p:nvPr/>
          </p:nvCxnSpPr>
          <p:spPr>
            <a:xfrm>
              <a:off x="5725808" y="3276817"/>
              <a:ext cx="2611302" cy="0"/>
            </a:xfrm>
            <a:prstGeom prst="line">
              <a:avLst/>
            </a:prstGeom>
            <a:ln w="127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8" idx="4"/>
              <a:endCxn id="17" idx="0"/>
            </p:cNvCxnSpPr>
            <p:nvPr/>
          </p:nvCxnSpPr>
          <p:spPr>
            <a:xfrm>
              <a:off x="3890583" y="1938788"/>
              <a:ext cx="0" cy="2531097"/>
            </a:xfrm>
            <a:prstGeom prst="line">
              <a:avLst/>
            </a:prstGeom>
            <a:ln w="127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6" idx="6"/>
              <a:endCxn id="20" idx="2"/>
            </p:cNvCxnSpPr>
            <p:nvPr/>
          </p:nvCxnSpPr>
          <p:spPr>
            <a:xfrm>
              <a:off x="2359348" y="3276817"/>
              <a:ext cx="3114741" cy="0"/>
            </a:xfrm>
            <a:prstGeom prst="line">
              <a:avLst/>
            </a:prstGeom>
            <a:ln w="127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7" idx="7"/>
              <a:endCxn id="20" idx="3"/>
            </p:cNvCxnSpPr>
            <p:nvPr/>
          </p:nvCxnSpPr>
          <p:spPr>
            <a:xfrm flipV="1">
              <a:off x="3979579" y="3370178"/>
              <a:ext cx="1531373" cy="1138378"/>
            </a:xfrm>
            <a:prstGeom prst="line">
              <a:avLst/>
            </a:prstGeom>
            <a:ln w="127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0" idx="5"/>
              <a:endCxn id="30" idx="1"/>
            </p:cNvCxnSpPr>
            <p:nvPr/>
          </p:nvCxnSpPr>
          <p:spPr>
            <a:xfrm>
              <a:off x="5688945" y="3370178"/>
              <a:ext cx="1227382" cy="1138378"/>
            </a:xfrm>
            <a:prstGeom prst="line">
              <a:avLst/>
            </a:prstGeom>
            <a:ln w="127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0" idx="7"/>
              <a:endCxn id="19" idx="3"/>
            </p:cNvCxnSpPr>
            <p:nvPr/>
          </p:nvCxnSpPr>
          <p:spPr>
            <a:xfrm flipV="1">
              <a:off x="5688945" y="1900117"/>
              <a:ext cx="1227382" cy="1283339"/>
            </a:xfrm>
            <a:prstGeom prst="line">
              <a:avLst/>
            </a:prstGeom>
            <a:ln w="127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9" idx="4"/>
              <a:endCxn id="30" idx="0"/>
            </p:cNvCxnSpPr>
            <p:nvPr/>
          </p:nvCxnSpPr>
          <p:spPr>
            <a:xfrm>
              <a:off x="7005324" y="1938788"/>
              <a:ext cx="0" cy="2531097"/>
            </a:xfrm>
            <a:prstGeom prst="line">
              <a:avLst/>
            </a:prstGeom>
            <a:ln w="127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9" idx="5"/>
              <a:endCxn id="32" idx="1"/>
            </p:cNvCxnSpPr>
            <p:nvPr/>
          </p:nvCxnSpPr>
          <p:spPr>
            <a:xfrm>
              <a:off x="7094320" y="1900117"/>
              <a:ext cx="1279653" cy="1283339"/>
            </a:xfrm>
            <a:prstGeom prst="line">
              <a:avLst/>
            </a:prstGeom>
            <a:ln w="127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2" idx="3"/>
              <a:endCxn id="30" idx="7"/>
            </p:cNvCxnSpPr>
            <p:nvPr/>
          </p:nvCxnSpPr>
          <p:spPr>
            <a:xfrm flipH="1">
              <a:off x="7094320" y="3370178"/>
              <a:ext cx="1279653" cy="1138378"/>
            </a:xfrm>
            <a:prstGeom prst="line">
              <a:avLst/>
            </a:prstGeom>
            <a:ln w="12700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5316721" y="2406119"/>
              <a:ext cx="660857" cy="815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58" dirty="0"/>
                <a:t>t</a:t>
              </a:r>
              <a:r>
                <a:rPr lang="en-US" sz="2358" baseline="-25000" dirty="0"/>
                <a:t>7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01586" y="4792529"/>
              <a:ext cx="660857" cy="815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58" dirty="0"/>
                <a:t>t</a:t>
              </a:r>
              <a:r>
                <a:rPr lang="en-US" sz="2358" baseline="-25000" dirty="0"/>
                <a:t>6</a:t>
              </a:r>
            </a:p>
          </p:txBody>
        </p:sp>
      </p:grpSp>
      <p:pic>
        <p:nvPicPr>
          <p:cNvPr id="44" name="Picture 4" descr="https://encrypted-tbn1.google.com/images?q=tbn:ANd9GcTR-jRSAh0ocJ5-WdeUhiAkLllw66RxkbZVad1F_wr1IUIymrtU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93061" y="2356692"/>
            <a:ext cx="651703" cy="391446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s://encrypted-tbn1.google.com/images?q=tbn:ANd9GcTR-jRSAh0ocJ5-WdeUhiAkLllw66RxkbZVad1F_wr1IUIymrtU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93060" y="1679357"/>
            <a:ext cx="651703" cy="391446"/>
          </a:xfrm>
          <a:prstGeom prst="rect">
            <a:avLst/>
          </a:prstGeom>
          <a:noFill/>
          <a:ln w="57150">
            <a:solidFill>
              <a:srgbClr val="CC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itle 1"/>
          <p:cNvSpPr txBox="1">
            <a:spLocks/>
          </p:cNvSpPr>
          <p:nvPr/>
        </p:nvSpPr>
        <p:spPr bwMode="auto">
          <a:xfrm>
            <a:off x="-73349" y="-5944"/>
            <a:ext cx="9141149" cy="7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6963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Bats" charset="0"/>
              <a:defRPr sz="3600" b="1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defTabSz="456963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Bats" charset="0"/>
              <a:defRPr sz="4400">
                <a:solidFill>
                  <a:srgbClr val="000000"/>
                </a:solidFill>
                <a:latin typeface="Times New Roman" pitchFamily="18" charset="0"/>
              </a:defRPr>
            </a:lvl2pPr>
            <a:lvl3pPr algn="l" defTabSz="456963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Bats" charset="0"/>
              <a:defRPr sz="4400">
                <a:solidFill>
                  <a:srgbClr val="000000"/>
                </a:solidFill>
                <a:latin typeface="Times New Roman" pitchFamily="18" charset="0"/>
              </a:defRPr>
            </a:lvl3pPr>
            <a:lvl4pPr algn="l" defTabSz="456963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Bats" charset="0"/>
              <a:defRPr sz="4400">
                <a:solidFill>
                  <a:srgbClr val="000000"/>
                </a:solidFill>
                <a:latin typeface="Times New Roman" pitchFamily="18" charset="0"/>
              </a:defRPr>
            </a:lvl4pPr>
            <a:lvl5pPr algn="l" defTabSz="456963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Bats" charset="0"/>
              <a:defRPr sz="4400">
                <a:solidFill>
                  <a:srgbClr val="000000"/>
                </a:solidFill>
                <a:latin typeface="Times New Roman" pitchFamily="18" charset="0"/>
              </a:defRPr>
            </a:lvl5pPr>
            <a:lvl6pPr marL="456963" algn="l" defTabSz="456963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Bats" charset="0"/>
              <a:defRPr sz="4400">
                <a:solidFill>
                  <a:srgbClr val="000000"/>
                </a:solidFill>
                <a:latin typeface="Times New Roman" pitchFamily="18" charset="0"/>
              </a:defRPr>
            </a:lvl6pPr>
            <a:lvl7pPr marL="913926" algn="l" defTabSz="456963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Bats" charset="0"/>
              <a:defRPr sz="4400">
                <a:solidFill>
                  <a:srgbClr val="000000"/>
                </a:solidFill>
                <a:latin typeface="Times New Roman" pitchFamily="18" charset="0"/>
              </a:defRPr>
            </a:lvl7pPr>
            <a:lvl8pPr marL="1370889" algn="l" defTabSz="456963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Bats" charset="0"/>
              <a:defRPr sz="4400">
                <a:solidFill>
                  <a:srgbClr val="000000"/>
                </a:solidFill>
                <a:latin typeface="Times New Roman" pitchFamily="18" charset="0"/>
              </a:defRPr>
            </a:lvl8pPr>
            <a:lvl9pPr marL="1827851" algn="l" defTabSz="456963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Bats" charset="0"/>
              <a:defRPr sz="4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ts val="2719"/>
              </a:lnSpc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PROTECT: Randomized Patrol Scheduling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[2011]</a:t>
            </a:r>
            <a:endParaRPr lang="en-US" sz="2000" b="0" i="1" kern="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93" name="Oval 92"/>
          <p:cNvSpPr/>
          <p:nvPr/>
        </p:nvSpPr>
        <p:spPr bwMode="auto">
          <a:xfrm>
            <a:off x="5773477" y="2129185"/>
            <a:ext cx="282218" cy="213391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defTabSz="8294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996">
              <a:latin typeface="Times New Roman" pitchFamily="18" charset="0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6776378" y="2117787"/>
            <a:ext cx="228428" cy="236184"/>
          </a:xfrm>
          <a:prstGeom prst="ellipse">
            <a:avLst/>
          </a:prstGeom>
          <a:solidFill>
            <a:srgbClr val="7030A0"/>
          </a:solidFill>
          <a:ln w="12700" cmpd="sng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95" name="Right Arrow 94"/>
          <p:cNvSpPr/>
          <p:nvPr/>
        </p:nvSpPr>
        <p:spPr bwMode="auto">
          <a:xfrm>
            <a:off x="8087554" y="2051237"/>
            <a:ext cx="331392" cy="324919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defTabSz="8294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996">
              <a:latin typeface="Times New Roman" pitchFamily="18" charset="0"/>
            </a:endParaRPr>
          </a:p>
        </p:txBody>
      </p:sp>
      <p:cxnSp>
        <p:nvCxnSpPr>
          <p:cNvPr id="96" name="Straight Connector 95"/>
          <p:cNvCxnSpPr>
            <a:stCxn id="94" idx="6"/>
          </p:cNvCxnSpPr>
          <p:nvPr/>
        </p:nvCxnSpPr>
        <p:spPr>
          <a:xfrm flipV="1">
            <a:off x="7004807" y="2213697"/>
            <a:ext cx="1390245" cy="22182"/>
          </a:xfrm>
          <a:prstGeom prst="line">
            <a:avLst/>
          </a:prstGeom>
          <a:ln w="76200" cmpd="sng">
            <a:solidFill>
              <a:srgbClr val="0070C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 bwMode="auto">
          <a:xfrm>
            <a:off x="5946939" y="2288161"/>
            <a:ext cx="841817" cy="8058"/>
          </a:xfrm>
          <a:prstGeom prst="line">
            <a:avLst/>
          </a:prstGeom>
          <a:solidFill>
            <a:srgbClr val="00B8FF"/>
          </a:solidFill>
          <a:ln w="1016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/>
          <p:cNvCxnSpPr/>
          <p:nvPr/>
        </p:nvCxnSpPr>
        <p:spPr bwMode="auto">
          <a:xfrm flipV="1">
            <a:off x="6016059" y="2219041"/>
            <a:ext cx="767035" cy="1"/>
          </a:xfrm>
          <a:prstGeom prst="line">
            <a:avLst/>
          </a:prstGeom>
          <a:solidFill>
            <a:srgbClr val="00B8FF"/>
          </a:solidFill>
          <a:ln w="762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/>
          <p:nvPr/>
        </p:nvCxnSpPr>
        <p:spPr>
          <a:xfrm flipV="1">
            <a:off x="5036583" y="1392838"/>
            <a:ext cx="805322" cy="768727"/>
          </a:xfrm>
          <a:prstGeom prst="line">
            <a:avLst/>
          </a:prstGeom>
          <a:ln w="57150" cmpd="sng">
            <a:solidFill>
              <a:srgbClr val="C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036583" y="2265828"/>
            <a:ext cx="825906" cy="635652"/>
          </a:xfrm>
          <a:prstGeom prst="line">
            <a:avLst/>
          </a:prstGeom>
          <a:ln w="76200" cmpd="sng">
            <a:solidFill>
              <a:srgbClr val="0070C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912183" y="1466563"/>
            <a:ext cx="0" cy="1413323"/>
          </a:xfrm>
          <a:prstGeom prst="line">
            <a:avLst/>
          </a:prstGeom>
          <a:ln w="127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5841906" y="2879886"/>
            <a:ext cx="140556" cy="147449"/>
          </a:xfrm>
          <a:prstGeom prst="ellipse">
            <a:avLst/>
          </a:prstGeom>
          <a:solidFill>
            <a:srgbClr val="0070C0"/>
          </a:solidFill>
          <a:ln w="12700" cmpd="sng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5912184" y="2213698"/>
            <a:ext cx="10292" cy="666189"/>
          </a:xfrm>
          <a:prstGeom prst="line">
            <a:avLst/>
          </a:prstGeom>
          <a:ln w="76200" cmpd="sng">
            <a:solidFill>
              <a:srgbClr val="0070C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5936646" y="1458721"/>
            <a:ext cx="10292" cy="666189"/>
          </a:xfrm>
          <a:prstGeom prst="line">
            <a:avLst/>
          </a:prstGeom>
          <a:ln w="76200" cmpd="sng">
            <a:solidFill>
              <a:srgbClr val="C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Right Arrow 108"/>
          <p:cNvSpPr/>
          <p:nvPr/>
        </p:nvSpPr>
        <p:spPr bwMode="auto">
          <a:xfrm rot="18676147">
            <a:off x="7333420" y="1408766"/>
            <a:ext cx="331392" cy="293921"/>
          </a:xfrm>
          <a:prstGeom prst="rightArrow">
            <a:avLst/>
          </a:prstGeom>
          <a:solidFill>
            <a:srgbClr val="CC0000"/>
          </a:solidFill>
          <a:ln w="952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defTabSz="8294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996">
              <a:latin typeface="Times New Roman" pitchFamily="18" charset="0"/>
            </a:endParaRPr>
          </a:p>
        </p:txBody>
      </p:sp>
      <p:cxnSp>
        <p:nvCxnSpPr>
          <p:cNvPr id="110" name="Straight Connector 109"/>
          <p:cNvCxnSpPr>
            <a:stCxn id="94" idx="7"/>
          </p:cNvCxnSpPr>
          <p:nvPr/>
        </p:nvCxnSpPr>
        <p:spPr>
          <a:xfrm flipV="1">
            <a:off x="6971354" y="1444970"/>
            <a:ext cx="596389" cy="707406"/>
          </a:xfrm>
          <a:prstGeom prst="line">
            <a:avLst/>
          </a:prstGeom>
          <a:ln w="57150" cmpd="sng">
            <a:solidFill>
              <a:srgbClr val="C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1" name="Ferry escort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6288.5776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60492" y="3721407"/>
            <a:ext cx="4191382" cy="2557442"/>
          </a:xfrm>
          <a:prstGeom prst="rect">
            <a:avLst/>
          </a:prstGeom>
        </p:spPr>
      </p:pic>
      <p:pic>
        <p:nvPicPr>
          <p:cNvPr id="112" name="Content Placeholder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1" y="4050720"/>
            <a:ext cx="3234377" cy="235008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8" name="Admiral-small.wmv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30619" y="1596962"/>
            <a:ext cx="5529600" cy="41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2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21742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28586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 fullScrn="1">
              <p:cMediaNode vol="80000" mute="1">
                <p:cTn id="71" fill="hold" display="0">
                  <p:stCondLst>
                    <p:cond delay="indefinite"/>
                  </p:stCondLst>
                </p:cTn>
                <p:tgtEl>
                  <p:spTgt spid="111"/>
                </p:tgtEl>
              </p:cMediaNode>
            </p:video>
            <p:video fullScrn="1">
              <p:cMediaNode vol="80000">
                <p:cTn id="72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  <p:bldLst>
      <p:bldP spid="14" grpId="0"/>
      <p:bldP spid="93" grpId="0" animBg="1"/>
      <p:bldP spid="94" grpId="0" animBg="1"/>
      <p:bldP spid="95" grpId="0" animBg="1"/>
      <p:bldP spid="106" grpId="0" animBg="1"/>
      <p:bldP spid="10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41" y="1715525"/>
            <a:ext cx="1871218" cy="20614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4852" t="10193" r="18319" b="7810"/>
          <a:stretch/>
        </p:blipFill>
        <p:spPr>
          <a:xfrm>
            <a:off x="2498400" y="1715525"/>
            <a:ext cx="1868141" cy="20614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2"/>
          <p:cNvSpPr txBox="1"/>
          <p:nvPr/>
        </p:nvSpPr>
        <p:spPr>
          <a:xfrm>
            <a:off x="2506189" y="3414043"/>
            <a:ext cx="1852563" cy="371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14" dirty="0">
                <a:solidFill>
                  <a:srgbClr val="C00000"/>
                </a:solidFill>
              </a:rPr>
              <a:t>Andrew Lemieux</a:t>
            </a:r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01" y="1670425"/>
            <a:ext cx="1887862" cy="21065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 descr="C:\Users\LWY\Desktop\Lauries paws trial\TN_141124-141127_LH\CAM03\P1000735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835" y="1666155"/>
            <a:ext cx="1895387" cy="21108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7" name="TextBox 16"/>
          <p:cNvSpPr txBox="1"/>
          <p:nvPr/>
        </p:nvSpPr>
        <p:spPr>
          <a:xfrm>
            <a:off x="7047833" y="3414043"/>
            <a:ext cx="1928388" cy="371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14" dirty="0" err="1">
                <a:solidFill>
                  <a:srgbClr val="C00000"/>
                </a:solidFill>
              </a:rPr>
              <a:t>Panthera</a:t>
            </a:r>
            <a:endParaRPr lang="en-US" sz="1814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7285" y="3414043"/>
            <a:ext cx="1852563" cy="371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14" dirty="0">
                <a:solidFill>
                  <a:srgbClr val="C00000"/>
                </a:solidFill>
              </a:rPr>
              <a:t>Uganda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17600" y="3414043"/>
            <a:ext cx="1852563" cy="371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14" dirty="0">
                <a:solidFill>
                  <a:srgbClr val="C00000"/>
                </a:solidFill>
              </a:rPr>
              <a:t>Malaysia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78364" y="1078586"/>
            <a:ext cx="8421035" cy="5460480"/>
          </a:xfrm>
          <a:prstGeom prst="rect">
            <a:avLst/>
          </a:prstGeom>
        </p:spPr>
        <p:txBody>
          <a:bodyPr/>
          <a:lstStyle>
            <a:lvl1pPr marL="429991" indent="-323683" algn="l" defTabSz="4569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400"/>
              </a:spcAft>
              <a:buClr>
                <a:srgbClr val="000000"/>
              </a:buClr>
              <a:buFont typeface="StarBats" charset="0"/>
              <a:buBlip>
                <a:blip r:embed="rId7"/>
              </a:buBlip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1566" indent="-285603" algn="l" defTabSz="4569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113"/>
              </a:spcAft>
              <a:buClr>
                <a:srgbClr val="000000"/>
              </a:buClr>
              <a:buFont typeface="StarBats" charset="0"/>
              <a:buBlip>
                <a:blip r:embed="rId8"/>
              </a:buBlip>
              <a:defRPr sz="2400" i="1">
                <a:solidFill>
                  <a:srgbClr val="000000"/>
                </a:solidFill>
                <a:latin typeface="+mn-lt"/>
              </a:defRPr>
            </a:lvl2pPr>
            <a:lvl3pPr marL="1293143" indent="-215790" algn="l" defTabSz="4569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838"/>
              </a:spcAft>
              <a:buClr>
                <a:srgbClr val="000000"/>
              </a:buClr>
              <a:buFont typeface="StarBats" charset="0"/>
              <a:buBlip>
                <a:blip r:embed="rId9"/>
              </a:buBlip>
              <a:defRPr sz="2400">
                <a:solidFill>
                  <a:srgbClr val="000000"/>
                </a:solidFill>
                <a:latin typeface="+mn-lt"/>
              </a:defRPr>
            </a:lvl3pPr>
            <a:lvl4pPr marL="1724719" indent="-214201" algn="l" defTabSz="456963" rtl="0" eaLnBrk="0" fontAlgn="base" hangingPunct="0">
              <a:spcBef>
                <a:spcPct val="0"/>
              </a:spcBef>
              <a:spcAft>
                <a:spcPts val="550"/>
              </a:spcAft>
              <a:buClr>
                <a:srgbClr val="000000"/>
              </a:buClr>
              <a:buFont typeface="StarBats" charset="0"/>
              <a:buBlip>
                <a:blip r:embed="rId10"/>
              </a:buBlip>
              <a:defRPr sz="2400">
                <a:solidFill>
                  <a:srgbClr val="000000"/>
                </a:solidFill>
                <a:latin typeface="+mn-lt"/>
              </a:defRPr>
            </a:lvl4pPr>
            <a:lvl5pPr marL="2156294" indent="-215790" algn="l" defTabSz="456963" rtl="0" eaLnBrk="0" fontAlgn="base" hangingPunct="0"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Font typeface="StarBats" charset="0"/>
              <a:buBlip>
                <a:blip r:embed="rId10"/>
              </a:buBlip>
              <a:defRPr sz="2400">
                <a:solidFill>
                  <a:srgbClr val="000000"/>
                </a:solidFill>
                <a:latin typeface="+mn-lt"/>
              </a:defRPr>
            </a:lvl5pPr>
            <a:lvl6pPr marL="2613257" indent="-215790" algn="l" defTabSz="456963" rtl="0" eaLnBrk="0" fontAlgn="base" hangingPunct="0"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Font typeface="StarBats" charset="0"/>
              <a:buBlip>
                <a:blip r:embed="rId10"/>
              </a:buBlip>
              <a:defRPr sz="2400">
                <a:solidFill>
                  <a:srgbClr val="000000"/>
                </a:solidFill>
                <a:latin typeface="+mn-lt"/>
              </a:defRPr>
            </a:lvl6pPr>
            <a:lvl7pPr marL="3070221" indent="-215790" algn="l" defTabSz="456963" rtl="0" eaLnBrk="0" fontAlgn="base" hangingPunct="0"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Font typeface="StarBats" charset="0"/>
              <a:buBlip>
                <a:blip r:embed="rId10"/>
              </a:buBlip>
              <a:defRPr sz="2400">
                <a:solidFill>
                  <a:srgbClr val="000000"/>
                </a:solidFill>
                <a:latin typeface="+mn-lt"/>
              </a:defRPr>
            </a:lvl7pPr>
            <a:lvl8pPr marL="3527186" indent="-215790" algn="l" defTabSz="456963" rtl="0" eaLnBrk="0" fontAlgn="base" hangingPunct="0"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Font typeface="StarBats" charset="0"/>
              <a:buBlip>
                <a:blip r:embed="rId10"/>
              </a:buBlip>
              <a:defRPr sz="2400">
                <a:solidFill>
                  <a:srgbClr val="000000"/>
                </a:solidFill>
                <a:latin typeface="+mn-lt"/>
              </a:defRPr>
            </a:lvl8pPr>
            <a:lvl9pPr marL="3984148" indent="-215790" algn="l" defTabSz="456963" rtl="0" eaLnBrk="0" fontAlgn="base" hangingPunct="0"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Font typeface="StarBats" charset="0"/>
              <a:buBlip>
                <a:blip r:embed="rId10"/>
              </a:buBlip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b="1" kern="0" dirty="0">
                <a:solidFill>
                  <a:schemeClr val="tx1"/>
                </a:solidFill>
              </a:rPr>
              <a:t>Important lesson: Geography! 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 bwMode="auto">
          <a:xfrm>
            <a:off x="4648200" y="1493640"/>
            <a:ext cx="0" cy="2544960"/>
          </a:xfrm>
          <a:prstGeom prst="line">
            <a:avLst/>
          </a:prstGeom>
          <a:solidFill>
            <a:srgbClr val="00B8FF"/>
          </a:solidFill>
          <a:ln w="762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>
            <a:cxnSpLocks/>
          </p:cNvCxnSpPr>
          <p:nvPr/>
        </p:nvCxnSpPr>
        <p:spPr bwMode="auto">
          <a:xfrm>
            <a:off x="721" y="1493640"/>
            <a:ext cx="9143279" cy="0"/>
          </a:xfrm>
          <a:prstGeom prst="line">
            <a:avLst/>
          </a:prstGeom>
          <a:solidFill>
            <a:srgbClr val="00B8FF"/>
          </a:solidFill>
          <a:ln w="762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cxnSpLocks/>
          </p:cNvCxnSpPr>
          <p:nvPr/>
        </p:nvCxnSpPr>
        <p:spPr bwMode="auto">
          <a:xfrm>
            <a:off x="0" y="4038600"/>
            <a:ext cx="9144000" cy="0"/>
          </a:xfrm>
          <a:prstGeom prst="line">
            <a:avLst/>
          </a:prstGeom>
          <a:solidFill>
            <a:srgbClr val="00B8FF"/>
          </a:solidFill>
          <a:ln w="7620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00" y="4335567"/>
            <a:ext cx="1895388" cy="19585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1" name="Content Placeholder 3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32" t="10602" r="16624" b="6844"/>
          <a:stretch/>
        </p:blipFill>
        <p:spPr>
          <a:xfrm>
            <a:off x="2530902" y="4301809"/>
            <a:ext cx="1887865" cy="19564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6" t="24946" r="20327" b="6636"/>
          <a:stretch/>
        </p:blipFill>
        <p:spPr>
          <a:xfrm>
            <a:off x="378254" y="4301808"/>
            <a:ext cx="1887862" cy="19564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82" t="36969" r="34079" b="17525"/>
          <a:stretch/>
        </p:blipFill>
        <p:spPr>
          <a:xfrm>
            <a:off x="7077773" y="4335567"/>
            <a:ext cx="1887863" cy="19564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4" name="TextBox 33"/>
          <p:cNvSpPr txBox="1"/>
          <p:nvPr/>
        </p:nvSpPr>
        <p:spPr>
          <a:xfrm>
            <a:off x="413552" y="5880309"/>
            <a:ext cx="1852563" cy="371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14" dirty="0">
                <a:solidFill>
                  <a:srgbClr val="C00000"/>
                </a:solidFill>
              </a:rPr>
              <a:t>Malaysia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1A1DC-BB18-48FC-BBB9-960AC199E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407"/>
            <a:ext cx="9144000" cy="724255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PAWS: Protection Assistant for Wildlife Security Trials in Uganda and Malaysia </a:t>
            </a:r>
            <a:r>
              <a:rPr lang="en-US" sz="2000" dirty="0"/>
              <a:t>[2014]</a:t>
            </a:r>
            <a:endParaRPr lang="en-SG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B3A6-B2BD-4BCB-BED2-32B50535D09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8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292" name="Picture 4" descr="C:\Users\tambe_000\Dropbox\Photos of Travel and Milind\2015 Spring 3\Day2_Fei\IMG_269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91" t="17883" r="18921" b="36396"/>
          <a:stretch/>
        </p:blipFill>
        <p:spPr bwMode="auto">
          <a:xfrm rot="10800000">
            <a:off x="5124962" y="4551404"/>
            <a:ext cx="2657075" cy="17432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54200"/>
            <a:ext cx="6857999" cy="7602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PAWS D</a:t>
            </a:r>
            <a:r>
              <a:rPr lang="en-US" altLang="zh-CN" sz="3200" dirty="0">
                <a:latin typeface="+mn-lt"/>
              </a:rPr>
              <a:t>eployed in 2015 in </a:t>
            </a:r>
            <a:r>
              <a:rPr lang="en-US" sz="3200" dirty="0">
                <a:latin typeface="+mn-lt"/>
              </a:rPr>
              <a:t>Southeast Asia (with </a:t>
            </a:r>
            <a:r>
              <a:rPr lang="en-US" sz="3200" dirty="0" err="1">
                <a:latin typeface="+mn-lt"/>
              </a:rPr>
              <a:t>Panthera</a:t>
            </a:r>
            <a:r>
              <a:rPr lang="en-US" sz="3200" dirty="0">
                <a:latin typeface="+mn-lt"/>
              </a:rPr>
              <a:t> and WWF)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52680" y="1061476"/>
            <a:ext cx="8638639" cy="5460480"/>
          </a:xfrm>
        </p:spPr>
        <p:txBody>
          <a:bodyPr/>
          <a:lstStyle/>
          <a:p>
            <a:pPr marL="96432" indent="0">
              <a:buNone/>
            </a:pPr>
            <a:r>
              <a:rPr lang="en-US" sz="2540" b="1" i="1" u="sng" dirty="0">
                <a:solidFill>
                  <a:srgbClr val="160AFC"/>
                </a:solidFill>
              </a:rPr>
              <a:t>PAWS Version 2: Features</a:t>
            </a:r>
          </a:p>
          <a:p>
            <a:r>
              <a:rPr lang="en-US" sz="2400" dirty="0"/>
              <a:t>Street map</a:t>
            </a:r>
          </a:p>
          <a:p>
            <a:pPr lvl="1"/>
            <a:r>
              <a:rPr lang="en-US" sz="2000" dirty="0"/>
              <a:t>Ridgelines, rivers/streams</a:t>
            </a:r>
          </a:p>
          <a:p>
            <a:endParaRPr lang="en-US" sz="2400" dirty="0"/>
          </a:p>
          <a:p>
            <a:r>
              <a:rPr lang="en-US" sz="2400" dirty="0"/>
              <a:t>Species Distribution Models (SDMs)</a:t>
            </a:r>
          </a:p>
          <a:p>
            <a:pPr lvl="1"/>
            <a:r>
              <a:rPr lang="en-US" sz="2000" dirty="0"/>
              <a:t>From data points to distribution map</a:t>
            </a:r>
          </a:p>
          <a:p>
            <a:pPr lvl="1"/>
            <a:endParaRPr lang="en-US" dirty="0"/>
          </a:p>
          <a:p>
            <a:pPr marL="96432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B3A6-B2BD-4BCB-BED2-32B50535D09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6"/>
          <a:stretch/>
        </p:blipFill>
        <p:spPr>
          <a:xfrm>
            <a:off x="5688999" y="1009801"/>
            <a:ext cx="3454283" cy="14049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" t="63642" r="51210" b="2251"/>
          <a:stretch/>
        </p:blipFill>
        <p:spPr>
          <a:xfrm>
            <a:off x="5689597" y="2571767"/>
            <a:ext cx="3453684" cy="13899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0" t="68758" r="34269" b="10778"/>
          <a:stretch/>
        </p:blipFill>
        <p:spPr>
          <a:xfrm>
            <a:off x="8468031" y="3134511"/>
            <a:ext cx="691200" cy="829440"/>
          </a:xfrm>
          <a:prstGeom prst="rect">
            <a:avLst/>
          </a:prstGeom>
        </p:spPr>
      </p:pic>
      <p:pic>
        <p:nvPicPr>
          <p:cNvPr id="12" name="Picture 11" descr="C:\Users\lyet\Documents\04-PHOTOS\Indonesia\July-August 2011\Reduit\P1030542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4"/>
          <a:stretch/>
        </p:blipFill>
        <p:spPr bwMode="auto">
          <a:xfrm>
            <a:off x="1534467" y="4593262"/>
            <a:ext cx="2688655" cy="17014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ectangle 3"/>
          <p:cNvSpPr/>
          <p:nvPr/>
        </p:nvSpPr>
        <p:spPr>
          <a:xfrm>
            <a:off x="2249950" y="4089663"/>
            <a:ext cx="1142942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6432"/>
            <a:r>
              <a:rPr lang="en-US" sz="1633" b="1" i="1" u="sng" dirty="0">
                <a:solidFill>
                  <a:srgbClr val="C00000"/>
                </a:solidFill>
              </a:rPr>
              <a:t>Indonesia</a:t>
            </a:r>
          </a:p>
        </p:txBody>
      </p:sp>
      <p:pic>
        <p:nvPicPr>
          <p:cNvPr id="908290" name="Picture 2" descr="C:\Users\tambe_000\Dropbox\Photos of Travel and Milind\2015 Spring 2\20150405_112528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965" y="5534355"/>
            <a:ext cx="1448241" cy="76032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275045" y="4089663"/>
            <a:ext cx="1070806" cy="343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6432"/>
            <a:r>
              <a:rPr lang="en-US" sz="1633" b="1" i="1" u="sng" dirty="0">
                <a:solidFill>
                  <a:srgbClr val="C00000"/>
                </a:solidFill>
              </a:rPr>
              <a:t>Malaysia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81" y="5534354"/>
            <a:ext cx="1448241" cy="7603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0972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Normal Form Games – An Example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229901" y="1464464"/>
            <a:ext cx="8572500" cy="2057411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sz="3100" dirty="0"/>
              <a:t>List of players, strategies, payoffs</a:t>
            </a:r>
          </a:p>
          <a:p>
            <a:r>
              <a:rPr lang="en-US" altLang="en-US" sz="3100" dirty="0"/>
              <a:t>Simultaneous or not</a:t>
            </a:r>
          </a:p>
          <a:p>
            <a:r>
              <a:rPr lang="en-US" altLang="en-US" sz="3100" dirty="0"/>
              <a:t>Zero-sum here but not necessary</a:t>
            </a:r>
          </a:p>
          <a:p>
            <a:r>
              <a:rPr lang="en-SG" altLang="en-US" sz="3100" dirty="0"/>
              <a:t>Analysis:</a:t>
            </a:r>
          </a:p>
          <a:p>
            <a:pPr lvl="1"/>
            <a:r>
              <a:rPr lang="en-SG" altLang="en-US" sz="2600" dirty="0"/>
              <a:t>What should they do?</a:t>
            </a:r>
          </a:p>
          <a:p>
            <a:pPr lvl="1"/>
            <a:r>
              <a:rPr lang="en-SG" altLang="en-US" sz="2600" dirty="0"/>
              <a:t>Advice to player A</a:t>
            </a:r>
          </a:p>
          <a:p>
            <a:endParaRPr lang="en-US" altLang="en-US" sz="2900" dirty="0"/>
          </a:p>
          <a:p>
            <a:endParaRPr lang="en-US" altLang="en-US" dirty="0"/>
          </a:p>
        </p:txBody>
      </p:sp>
      <p:graphicFrame>
        <p:nvGraphicFramePr>
          <p:cNvPr id="15053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85622"/>
              </p:ext>
            </p:extLst>
          </p:nvPr>
        </p:nvGraphicFramePr>
        <p:xfrm>
          <a:off x="4343400" y="3514736"/>
          <a:ext cx="4495800" cy="2794000"/>
        </p:xfrm>
        <a:graphic>
          <a:graphicData uri="http://schemas.openxmlformats.org/drawingml/2006/table">
            <a:tbl>
              <a:tblPr/>
              <a:tblGrid>
                <a:gridCol w="149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0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latin typeface="Century Gothic" panose="020B0502020202020204" pitchFamily="34" charset="0"/>
                        </a:rPr>
                        <a:t> 0, </a:t>
                      </a:r>
                      <a:r>
                        <a:rPr lang="en-US" altLang="en-US" sz="2400" dirty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latin typeface="Century Gothic" panose="020B0502020202020204" pitchFamily="34" charset="0"/>
                        </a:rPr>
                        <a:t>1,</a:t>
                      </a:r>
                      <a:r>
                        <a:rPr lang="en-US" altLang="en-US" sz="2400" dirty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-1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latin typeface="Century Gothic" panose="020B0502020202020204" pitchFamily="34" charset="0"/>
                        </a:rPr>
                        <a:t>-1,</a:t>
                      </a:r>
                      <a:r>
                        <a:rPr lang="en-US" altLang="en-US" sz="2400" dirty="0">
                          <a:solidFill>
                            <a:srgbClr val="FF0000"/>
                          </a:solidFill>
                          <a:latin typeface="Century Gothic" panose="020B0502020202020204" pitchFamily="34" charset="0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-1,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0,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1,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0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1,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-1,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 Gothic" pitchFamily="34" charset="0"/>
                        </a:rPr>
                        <a:t>0,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240" name="Text Box 24"/>
          <p:cNvSpPr txBox="1">
            <a:spLocks noChangeArrowheads="1"/>
          </p:cNvSpPr>
          <p:nvPr/>
        </p:nvSpPr>
        <p:spPr bwMode="auto">
          <a:xfrm>
            <a:off x="5917405" y="2233321"/>
            <a:ext cx="1065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Century Gothic" panose="020B0502020202020204" pitchFamily="34" charset="0"/>
              </a:rPr>
              <a:t>Player B</a:t>
            </a:r>
          </a:p>
        </p:txBody>
      </p:sp>
      <p:sp>
        <p:nvSpPr>
          <p:cNvPr id="9241" name="Text Box 25"/>
          <p:cNvSpPr txBox="1">
            <a:spLocks noChangeArrowheads="1"/>
          </p:cNvSpPr>
          <p:nvPr/>
        </p:nvSpPr>
        <p:spPr bwMode="auto">
          <a:xfrm>
            <a:off x="2057400" y="4657736"/>
            <a:ext cx="11033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Century Gothic" panose="020B0502020202020204" pitchFamily="34" charset="0"/>
              </a:rPr>
              <a:t>Player A</a:t>
            </a:r>
          </a:p>
        </p:txBody>
      </p:sp>
      <p:sp>
        <p:nvSpPr>
          <p:cNvPr id="9242" name="Text Box 30"/>
          <p:cNvSpPr txBox="1">
            <a:spLocks noChangeArrowheads="1"/>
          </p:cNvSpPr>
          <p:nvPr/>
        </p:nvSpPr>
        <p:spPr bwMode="auto">
          <a:xfrm>
            <a:off x="3505200" y="4657736"/>
            <a:ext cx="739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entury Gothic" panose="020B0502020202020204" pitchFamily="34" charset="0"/>
              </a:rPr>
              <a:t>Rock</a:t>
            </a:r>
          </a:p>
        </p:txBody>
      </p:sp>
      <p:sp>
        <p:nvSpPr>
          <p:cNvPr id="9246" name="Text Box 35"/>
          <p:cNvSpPr txBox="1">
            <a:spLocks noChangeArrowheads="1"/>
          </p:cNvSpPr>
          <p:nvPr/>
        </p:nvSpPr>
        <p:spPr bwMode="auto">
          <a:xfrm>
            <a:off x="6080125" y="4397386"/>
            <a:ext cx="184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600"/>
          </a:p>
        </p:txBody>
      </p:sp>
      <p:sp>
        <p:nvSpPr>
          <p:cNvPr id="9247" name="Line 36"/>
          <p:cNvSpPr>
            <a:spLocks noChangeShapeType="1"/>
          </p:cNvSpPr>
          <p:nvPr/>
        </p:nvSpPr>
        <p:spPr bwMode="auto">
          <a:xfrm>
            <a:off x="5867400" y="3514736"/>
            <a:ext cx="15240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5" rIns="91430" bIns="45715"/>
          <a:lstStyle/>
          <a:p>
            <a:endParaRPr lang="en-SG"/>
          </a:p>
        </p:txBody>
      </p:sp>
      <p:sp>
        <p:nvSpPr>
          <p:cNvPr id="9248" name="Document"/>
          <p:cNvSpPr>
            <a:spLocks noEditPoints="1" noChangeArrowheads="1"/>
          </p:cNvSpPr>
          <p:nvPr/>
        </p:nvSpPr>
        <p:spPr bwMode="auto">
          <a:xfrm>
            <a:off x="4826000" y="2765436"/>
            <a:ext cx="315912" cy="534988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0 w 21600"/>
              <a:gd name="T11" fmla="*/ 0 h 21600"/>
              <a:gd name="T12" fmla="*/ 2147483646 w 21600"/>
              <a:gd name="T13" fmla="*/ 0 h 21600"/>
              <a:gd name="T14" fmla="*/ 2147483646 w 21600"/>
              <a:gd name="T15" fmla="*/ 214748364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lIns="82945" tIns="41473" rIns="82945" bIns="41473"/>
          <a:lstStyle/>
          <a:p>
            <a:endParaRPr lang="en-SG"/>
          </a:p>
        </p:txBody>
      </p:sp>
      <p:pic>
        <p:nvPicPr>
          <p:cNvPr id="9249" name="Picture 32" descr="MCj023444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836874"/>
            <a:ext cx="952500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50" name="Document"/>
          <p:cNvSpPr>
            <a:spLocks noEditPoints="1" noChangeArrowheads="1"/>
          </p:cNvSpPr>
          <p:nvPr/>
        </p:nvSpPr>
        <p:spPr bwMode="auto">
          <a:xfrm>
            <a:off x="3652837" y="3667136"/>
            <a:ext cx="317500" cy="534988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0 w 21600"/>
              <a:gd name="T11" fmla="*/ 0 h 21600"/>
              <a:gd name="T12" fmla="*/ 2147483646 w 21600"/>
              <a:gd name="T13" fmla="*/ 0 h 21600"/>
              <a:gd name="T14" fmla="*/ 2147483646 w 21600"/>
              <a:gd name="T15" fmla="*/ 214748364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lIns="82945" tIns="41473" rIns="82945" bIns="41473"/>
          <a:lstStyle/>
          <a:p>
            <a:endParaRPr lang="en-SG"/>
          </a:p>
        </p:txBody>
      </p:sp>
      <p:pic>
        <p:nvPicPr>
          <p:cNvPr id="9251" name="Picture 32" descr="MCj023444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5519749"/>
            <a:ext cx="950912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52" name="Text Box 30"/>
          <p:cNvSpPr txBox="1">
            <a:spLocks noChangeArrowheads="1"/>
          </p:cNvSpPr>
          <p:nvPr/>
        </p:nvSpPr>
        <p:spPr bwMode="auto">
          <a:xfrm>
            <a:off x="6080125" y="2822586"/>
            <a:ext cx="739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entury Gothic" panose="020B0502020202020204" pitchFamily="34" charset="0"/>
              </a:rPr>
              <a:t>Rock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D7A5DC-FFA3-43E3-A0D1-9F67BB1A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4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Nash Equilibrium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371600"/>
            <a:ext cx="8572500" cy="1765311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2400" dirty="0"/>
              <a:t>Each agent is selfish</a:t>
            </a:r>
          </a:p>
          <a:p>
            <a:r>
              <a:rPr lang="en-US" altLang="en-US" sz="2400" dirty="0"/>
              <a:t>Each agent makes decision based on what he thinks others would do</a:t>
            </a:r>
          </a:p>
          <a:p>
            <a:r>
              <a:rPr lang="en-US" altLang="en-US" sz="2400" dirty="0"/>
              <a:t>No one can do better by changing strategy solely </a:t>
            </a:r>
          </a:p>
          <a:p>
            <a:r>
              <a:rPr lang="en-US" altLang="en-US" sz="2400" dirty="0"/>
              <a:t>Any game with finite actions must have a Nash Equilibrium.</a:t>
            </a:r>
          </a:p>
          <a:p>
            <a:endParaRPr lang="en-US" altLang="en-US" sz="2900" dirty="0"/>
          </a:p>
          <a:p>
            <a:endParaRPr lang="en-US" altLang="en-US" dirty="0"/>
          </a:p>
        </p:txBody>
      </p:sp>
      <p:sp>
        <p:nvSpPr>
          <p:cNvPr id="9246" name="Text Box 35"/>
          <p:cNvSpPr txBox="1">
            <a:spLocks noChangeArrowheads="1"/>
          </p:cNvSpPr>
          <p:nvPr/>
        </p:nvSpPr>
        <p:spPr bwMode="auto">
          <a:xfrm>
            <a:off x="6080125" y="4397386"/>
            <a:ext cx="1841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600"/>
          </a:p>
        </p:txBody>
      </p:sp>
      <p:pic>
        <p:nvPicPr>
          <p:cNvPr id="15" name="Picture 4" descr="John-Forbes-Nash-Jr.jpg">
            <a:extLst>
              <a:ext uri="{FF2B5EF4-FFF2-40B4-BE49-F238E27FC236}">
                <a16:creationId xmlns:a16="http://schemas.microsoft.com/office/drawing/2014/main" id="{DEA7511C-F519-4D31-BA7C-696723ECB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1" y="3260561"/>
            <a:ext cx="2143724" cy="2929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 descr="Abelprisen 2015">
            <a:extLst>
              <a:ext uri="{FF2B5EF4-FFF2-40B4-BE49-F238E27FC236}">
                <a16:creationId xmlns:a16="http://schemas.microsoft.com/office/drawing/2014/main" id="{464B48F5-7D25-4F0F-8CD2-E0A50C5D7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396054"/>
            <a:ext cx="3520269" cy="264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0" descr="http://www.gstatic.com/tv/thumb/movieposters/28869/p28869_p_v8_ad.jpg">
            <a:extLst>
              <a:ext uri="{FF2B5EF4-FFF2-40B4-BE49-F238E27FC236}">
                <a16:creationId xmlns:a16="http://schemas.microsoft.com/office/drawing/2014/main" id="{852A25B9-AE03-44DE-9F91-F68180ED2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998" y="3260561"/>
            <a:ext cx="1949002" cy="2924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0E0611-5D94-43AE-BB97-AD852FD7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57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Nash Equilibrium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CCC1014-778E-42A3-AA32-99B83113C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01" y="1371600"/>
            <a:ext cx="4986197" cy="4953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027642-7FAD-41D1-A23A-3A3AB4C5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44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AB58B-BBBE-B94C-B0C8-2038ADE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1F6DC-BF72-0A45-929A-C60AF00226F5}"/>
              </a:ext>
            </a:extLst>
          </p:cNvPr>
          <p:cNvSpPr/>
          <p:nvPr/>
        </p:nvSpPr>
        <p:spPr>
          <a:xfrm>
            <a:off x="274320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>
                  <a:solidFill>
                    <a:srgbClr val="FF0000"/>
                  </a:solidFill>
                </a:ln>
              </a:rPr>
              <a:t>5</a:t>
            </a:r>
            <a:r>
              <a:rPr lang="en-US" sz="5400" dirty="0"/>
              <a:t>,</a:t>
            </a:r>
            <a:r>
              <a:rPr lang="en-US" sz="5400" dirty="0">
                <a:ln>
                  <a:solidFill>
                    <a:srgbClr val="160AFC"/>
                  </a:solidFill>
                </a:ln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BD2682-8F88-8F43-86B8-FA4624F92A1D}"/>
              </a:ext>
            </a:extLst>
          </p:cNvPr>
          <p:cNvSpPr/>
          <p:nvPr/>
        </p:nvSpPr>
        <p:spPr>
          <a:xfrm>
            <a:off x="2743200" y="4038599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rgbClr val="FF0000"/>
                  </a:solidFill>
                </a:ln>
              </a:rPr>
              <a:t>20</a:t>
            </a:r>
            <a:r>
              <a:rPr lang="en-US" sz="5400" dirty="0"/>
              <a:t>,</a:t>
            </a:r>
            <a:r>
              <a:rPr lang="en-US" altLang="zh-CN" sz="5400" dirty="0">
                <a:ln>
                  <a:solidFill>
                    <a:srgbClr val="160AFC"/>
                  </a:solidFill>
                </a:ln>
              </a:rPr>
              <a:t>0</a:t>
            </a:r>
            <a:endParaRPr lang="en-US" sz="5400" dirty="0">
              <a:ln>
                <a:solidFill>
                  <a:srgbClr val="160AFC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4CC0FF-3D70-8E4C-ADE4-C6A725A57CCA}"/>
              </a:ext>
            </a:extLst>
          </p:cNvPr>
          <p:cNvSpPr/>
          <p:nvPr/>
        </p:nvSpPr>
        <p:spPr>
          <a:xfrm>
            <a:off x="464820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rgbClr val="FF0000"/>
                  </a:solidFill>
                </a:ln>
              </a:rPr>
              <a:t>0</a:t>
            </a:r>
            <a:r>
              <a:rPr lang="en-US" sz="5400" dirty="0"/>
              <a:t>,</a:t>
            </a:r>
            <a:r>
              <a:rPr lang="en-US" altLang="zh-CN" sz="5400" dirty="0">
                <a:ln>
                  <a:solidFill>
                    <a:srgbClr val="160AFC"/>
                  </a:solidFill>
                </a:ln>
              </a:rPr>
              <a:t>20</a:t>
            </a:r>
            <a:endParaRPr lang="en-US" sz="5400" dirty="0">
              <a:ln>
                <a:solidFill>
                  <a:srgbClr val="160AFC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917FC3-FC0C-B24F-ADB9-A7C164480897}"/>
              </a:ext>
            </a:extLst>
          </p:cNvPr>
          <p:cNvSpPr/>
          <p:nvPr/>
        </p:nvSpPr>
        <p:spPr>
          <a:xfrm>
            <a:off x="4648200" y="4038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rgbClr val="FF0000"/>
                  </a:solidFill>
                </a:ln>
              </a:rPr>
              <a:t>1</a:t>
            </a:r>
            <a:r>
              <a:rPr lang="en-US" sz="5400" dirty="0"/>
              <a:t>,</a:t>
            </a:r>
            <a:r>
              <a:rPr lang="en-US" altLang="zh-CN" sz="5400" dirty="0">
                <a:ln>
                  <a:solidFill>
                    <a:srgbClr val="160AFC"/>
                  </a:solidFill>
                </a:ln>
              </a:rPr>
              <a:t>1</a:t>
            </a:r>
            <a:endParaRPr lang="en-US" sz="5400" dirty="0">
              <a:ln>
                <a:solidFill>
                  <a:srgbClr val="160AFC"/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A6149-69FE-454F-A1FA-644BEFED7B33}"/>
              </a:ext>
            </a:extLst>
          </p:cNvPr>
          <p:cNvSpPr txBox="1"/>
          <p:nvPr/>
        </p:nvSpPr>
        <p:spPr>
          <a:xfrm rot="16200000">
            <a:off x="2039353" y="3076545"/>
            <a:ext cx="1007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Confess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55B77-F7DC-9945-BA41-13EC53D011CA}"/>
              </a:ext>
            </a:extLst>
          </p:cNvPr>
          <p:cNvSpPr txBox="1"/>
          <p:nvPr/>
        </p:nvSpPr>
        <p:spPr>
          <a:xfrm rot="16200000">
            <a:off x="2150634" y="4600544"/>
            <a:ext cx="785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Silent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2EB48-5CB5-A744-9286-CB987B89AAEB}"/>
              </a:ext>
            </a:extLst>
          </p:cNvPr>
          <p:cNvSpPr txBox="1"/>
          <p:nvPr/>
        </p:nvSpPr>
        <p:spPr>
          <a:xfrm>
            <a:off x="3191908" y="2102458"/>
            <a:ext cx="1007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Confess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E656EE-435A-7145-9331-6667697F2B34}"/>
              </a:ext>
            </a:extLst>
          </p:cNvPr>
          <p:cNvSpPr txBox="1"/>
          <p:nvPr/>
        </p:nvSpPr>
        <p:spPr>
          <a:xfrm>
            <a:off x="5096908" y="2102458"/>
            <a:ext cx="785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Silent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E2DAD4E-AB3B-DA44-8A42-2C7FB22F6A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Game Abstraction</a:t>
            </a:r>
          </a:p>
        </p:txBody>
      </p:sp>
    </p:spTree>
    <p:extLst>
      <p:ext uri="{BB962C8B-B14F-4D97-AF65-F5344CB8AC3E}">
        <p14:creationId xmlns:p14="http://schemas.microsoft.com/office/powerpoint/2010/main" val="324597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AB58B-BBBE-B94C-B0C8-2038ADE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1F6DC-BF72-0A45-929A-C60AF00226F5}"/>
              </a:ext>
            </a:extLst>
          </p:cNvPr>
          <p:cNvSpPr/>
          <p:nvPr/>
        </p:nvSpPr>
        <p:spPr>
          <a:xfrm>
            <a:off x="274320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>
                  <a:solidFill>
                    <a:srgbClr val="FF0000"/>
                  </a:solidFill>
                </a:ln>
              </a:rPr>
              <a:t>5</a:t>
            </a:r>
            <a:r>
              <a:rPr lang="en-US" sz="5400" dirty="0"/>
              <a:t>,</a:t>
            </a:r>
            <a:r>
              <a:rPr lang="en-US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BD2682-8F88-8F43-86B8-FA4624F92A1D}"/>
              </a:ext>
            </a:extLst>
          </p:cNvPr>
          <p:cNvSpPr/>
          <p:nvPr/>
        </p:nvSpPr>
        <p:spPr>
          <a:xfrm>
            <a:off x="2743200" y="4038599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rgbClr val="FF0000"/>
                  </a:solidFill>
                </a:ln>
              </a:rPr>
              <a:t>20</a:t>
            </a:r>
            <a:r>
              <a:rPr lang="en-US" sz="5400" dirty="0"/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0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A6149-69FE-454F-A1FA-644BEFED7B33}"/>
              </a:ext>
            </a:extLst>
          </p:cNvPr>
          <p:cNvSpPr txBox="1"/>
          <p:nvPr/>
        </p:nvSpPr>
        <p:spPr>
          <a:xfrm rot="16200000">
            <a:off x="2039353" y="3076545"/>
            <a:ext cx="1007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Confess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55B77-F7DC-9945-BA41-13EC53D011CA}"/>
              </a:ext>
            </a:extLst>
          </p:cNvPr>
          <p:cNvSpPr txBox="1"/>
          <p:nvPr/>
        </p:nvSpPr>
        <p:spPr>
          <a:xfrm rot="16200000">
            <a:off x="2150634" y="4600544"/>
            <a:ext cx="785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Silent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2EB48-5CB5-A744-9286-CB987B89AAEB}"/>
              </a:ext>
            </a:extLst>
          </p:cNvPr>
          <p:cNvSpPr txBox="1"/>
          <p:nvPr/>
        </p:nvSpPr>
        <p:spPr>
          <a:xfrm>
            <a:off x="3191908" y="2102458"/>
            <a:ext cx="1007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Confess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16966EDE-E5D8-B24D-8459-1CDEBB49F0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Let’s look at Red when Blue “confess”</a:t>
            </a:r>
          </a:p>
        </p:txBody>
      </p:sp>
    </p:spTree>
    <p:extLst>
      <p:ext uri="{BB962C8B-B14F-4D97-AF65-F5344CB8AC3E}">
        <p14:creationId xmlns:p14="http://schemas.microsoft.com/office/powerpoint/2010/main" val="739716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AB58B-BBBE-B94C-B0C8-2038ADEF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4CC0FF-3D70-8E4C-ADE4-C6A725A57CCA}"/>
              </a:ext>
            </a:extLst>
          </p:cNvPr>
          <p:cNvSpPr/>
          <p:nvPr/>
        </p:nvSpPr>
        <p:spPr>
          <a:xfrm>
            <a:off x="4648200" y="2514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rgbClr val="FF0000"/>
                  </a:solidFill>
                </a:ln>
              </a:rPr>
              <a:t>0</a:t>
            </a:r>
            <a:r>
              <a:rPr lang="en-US" sz="5400" dirty="0"/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20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917FC3-FC0C-B24F-ADB9-A7C164480897}"/>
              </a:ext>
            </a:extLst>
          </p:cNvPr>
          <p:cNvSpPr/>
          <p:nvPr/>
        </p:nvSpPr>
        <p:spPr>
          <a:xfrm>
            <a:off x="4648200" y="4038600"/>
            <a:ext cx="1905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n>
                  <a:solidFill>
                    <a:srgbClr val="FF0000"/>
                  </a:solidFill>
                </a:ln>
              </a:rPr>
              <a:t>1</a:t>
            </a:r>
            <a:r>
              <a:rPr lang="en-US" sz="5400" dirty="0"/>
              <a:t>,</a:t>
            </a:r>
            <a:r>
              <a:rPr lang="en-US" altLang="zh-CN" sz="5400" dirty="0">
                <a:ln>
                  <a:solidFill>
                    <a:schemeClr val="bg1">
                      <a:lumMod val="85000"/>
                    </a:schemeClr>
                  </a:solidFill>
                </a:ln>
              </a:rPr>
              <a:t>1</a:t>
            </a:r>
            <a:endParaRPr lang="en-US" sz="5400" dirty="0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A6149-69FE-454F-A1FA-644BEFED7B33}"/>
              </a:ext>
            </a:extLst>
          </p:cNvPr>
          <p:cNvSpPr txBox="1"/>
          <p:nvPr/>
        </p:nvSpPr>
        <p:spPr>
          <a:xfrm rot="16200000">
            <a:off x="2039353" y="3076545"/>
            <a:ext cx="1007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Confess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55B77-F7DC-9945-BA41-13EC53D011CA}"/>
              </a:ext>
            </a:extLst>
          </p:cNvPr>
          <p:cNvSpPr txBox="1"/>
          <p:nvPr/>
        </p:nvSpPr>
        <p:spPr>
          <a:xfrm rot="16200000">
            <a:off x="2150634" y="4600544"/>
            <a:ext cx="785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Silent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E656EE-435A-7145-9331-6667697F2B34}"/>
              </a:ext>
            </a:extLst>
          </p:cNvPr>
          <p:cNvSpPr txBox="1"/>
          <p:nvPr/>
        </p:nvSpPr>
        <p:spPr>
          <a:xfrm>
            <a:off x="5096908" y="2102458"/>
            <a:ext cx="785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60AFC"/>
                </a:solidFill>
              </a:rPr>
              <a:t>Silent</a:t>
            </a:r>
            <a:endParaRPr lang="en-US" b="1" dirty="0">
              <a:solidFill>
                <a:srgbClr val="160AFC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E2DAD4E-AB3B-DA44-8A42-2C7FB22F6A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9144000" cy="719138"/>
          </a:xfrm>
        </p:spPr>
        <p:txBody>
          <a:bodyPr>
            <a:normAutofit/>
          </a:bodyPr>
          <a:lstStyle/>
          <a:p>
            <a:r>
              <a:rPr lang="en-US" altLang="en-US" dirty="0"/>
              <a:t>Let’s look at Red when Blue “Silent”</a:t>
            </a:r>
          </a:p>
        </p:txBody>
      </p:sp>
    </p:spTree>
    <p:extLst>
      <p:ext uri="{BB962C8B-B14F-4D97-AF65-F5344CB8AC3E}">
        <p14:creationId xmlns:p14="http://schemas.microsoft.com/office/powerpoint/2010/main" val="290572515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3A6EE0E5-9782-43BE-A72C-84CA78ED59E0}" vid="{00CC3B67-33D5-4540-B522-E1335515DD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894</TotalTime>
  <Words>1598</Words>
  <Application>Microsoft Macintosh PowerPoint</Application>
  <PresentationFormat>On-screen Show (4:3)</PresentationFormat>
  <Paragraphs>463</Paragraphs>
  <Slides>37</Slides>
  <Notes>26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StarBats</vt:lpstr>
      <vt:lpstr>Arial</vt:lpstr>
      <vt:lpstr>Calibri</vt:lpstr>
      <vt:lpstr>Century Gothic</vt:lpstr>
      <vt:lpstr>Courier New</vt:lpstr>
      <vt:lpstr>Helvetica</vt:lpstr>
      <vt:lpstr>Helvetica Light</vt:lpstr>
      <vt:lpstr>Monotype Sorts</vt:lpstr>
      <vt:lpstr>Times</vt:lpstr>
      <vt:lpstr>Times New Roman</vt:lpstr>
      <vt:lpstr>Theme1</vt:lpstr>
      <vt:lpstr>CZ3005 Artificial Intelligence  Game Theory</vt:lpstr>
      <vt:lpstr>What is Game Theory?</vt:lpstr>
      <vt:lpstr>What is Game Theory?</vt:lpstr>
      <vt:lpstr>Normal Form Games – An Example</vt:lpstr>
      <vt:lpstr>Nash Equilibrium</vt:lpstr>
      <vt:lpstr>Nash Equilibrium</vt:lpstr>
      <vt:lpstr>Game Abstraction</vt:lpstr>
      <vt:lpstr>Let’s look at Red when Blue “confess”</vt:lpstr>
      <vt:lpstr>Let’s look at Red when Blue “Silent”</vt:lpstr>
      <vt:lpstr>Let’s look at Red: Silent dominates Confess</vt:lpstr>
      <vt:lpstr>Let’s look at Blue when Red “confess”</vt:lpstr>
      <vt:lpstr>Let’s look at Blue when Red “silent”</vt:lpstr>
      <vt:lpstr>Nash Equilibrium: both confess</vt:lpstr>
      <vt:lpstr>Nash Equilibrium</vt:lpstr>
      <vt:lpstr>Game Abstraction</vt:lpstr>
      <vt:lpstr>Let’s look at Red when Blue “Stag”</vt:lpstr>
      <vt:lpstr>Let’s look at Red when Blue “Hare”</vt:lpstr>
      <vt:lpstr>Let’s look at Red: Two Strategies</vt:lpstr>
      <vt:lpstr>Let’s look at Blue when Red “Stag”</vt:lpstr>
      <vt:lpstr>Let’s look at Blue when Red “Hare”</vt:lpstr>
      <vt:lpstr>Let’s look at Blue: Two Strategies</vt:lpstr>
      <vt:lpstr>Nash Equilibrium: A Strategy Set</vt:lpstr>
      <vt:lpstr>Nash Equilibrium: Pure Strategy (Set)</vt:lpstr>
      <vt:lpstr>Nash Equilibrium: Mixed Strategy (Set)</vt:lpstr>
      <vt:lpstr>Look at Red when Blue “Paper”</vt:lpstr>
      <vt:lpstr>Nash Equilibrium: Mixed Strategy (Set)</vt:lpstr>
      <vt:lpstr>NE is a “natural law”</vt:lpstr>
      <vt:lpstr>Games: Complete Information v.s. Incomplete Information</vt:lpstr>
      <vt:lpstr>Texas Hold’em Poker</vt:lpstr>
      <vt:lpstr>PowerPoint Presentation</vt:lpstr>
      <vt:lpstr>Global Challenges for Security</vt:lpstr>
      <vt:lpstr>Stackelberg Games Randomization: Increase Cost and Uncertainty to Attackers</vt:lpstr>
      <vt:lpstr>Game Theory for Security: Applications</vt:lpstr>
      <vt:lpstr> IRIS: Federal Air Marshals Service [2009] Scale Up Number of Defender Strategies</vt:lpstr>
      <vt:lpstr>Coordination (Scale-up) and Ferries (Continuous Space/time) </vt:lpstr>
      <vt:lpstr>PAWS: Protection Assistant for Wildlife Security Trials in Uganda and Malaysia [2014]</vt:lpstr>
      <vt:lpstr>PAWS Deployed in 2015 in Southeast Asia (with Panthera and WWF)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Game Theory for Security -Recent Progress and Future Directions</dc:title>
  <dc:creator>Bo An</dc:creator>
  <cp:lastModifiedBy>含望 张</cp:lastModifiedBy>
  <cp:revision>218</cp:revision>
  <cp:lastPrinted>2017-05-24T14:40:17Z</cp:lastPrinted>
  <dcterms:created xsi:type="dcterms:W3CDTF">2006-08-16T00:00:00Z</dcterms:created>
  <dcterms:modified xsi:type="dcterms:W3CDTF">2022-02-18T02:36:19Z</dcterms:modified>
</cp:coreProperties>
</file>